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3" r:id="rId3"/>
    <p:sldMasterId id="214748368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5143500" cx="9144000"/>
  <p:notesSz cx="6858000" cy="9144000"/>
  <p:embeddedFontLst>
    <p:embeddedFont>
      <p:font typeface="Proxima Nova"/>
      <p:regular r:id="rId21"/>
      <p:bold r:id="rId22"/>
      <p:italic r:id="rId23"/>
      <p:boldItalic r:id="rId24"/>
    </p:embeddedFont>
    <p:embeddedFont>
      <p:font typeface="Montserrat"/>
      <p:regular r:id="rId25"/>
      <p:bold r:id="rId26"/>
      <p:italic r:id="rId27"/>
      <p:boldItalic r:id="rId28"/>
    </p:embeddedFont>
    <p:embeddedFont>
      <p:font typeface="Montserrat Medium"/>
      <p:regular r:id="rId29"/>
      <p:bold r:id="rId30"/>
      <p:italic r:id="rId31"/>
      <p:boldItalic r:id="rId32"/>
    </p:embeddedFont>
    <p:embeddedFont>
      <p:font typeface="Montserrat ExtraLight"/>
      <p:regular r:id="rId33"/>
      <p:bold r:id="rId34"/>
      <p:italic r:id="rId35"/>
      <p:boldItalic r:id="rId36"/>
    </p:embeddedFont>
    <p:embeddedFont>
      <p:font typeface="Proxima Nova Semibold"/>
      <p:regular r:id="rId37"/>
      <p:bold r:id="rId38"/>
      <p:boldItalic r:id="rId39"/>
    </p:embeddedFont>
    <p:embeddedFont>
      <p:font typeface="Montserrat ExtraBold"/>
      <p:bold r:id="rId40"/>
      <p:boldItalic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ExtraBold-bold.fntdata"/><Relationship Id="rId20" Type="http://schemas.openxmlformats.org/officeDocument/2006/relationships/slide" Target="slides/slide15.xml"/><Relationship Id="rId41" Type="http://schemas.openxmlformats.org/officeDocument/2006/relationships/font" Target="fonts/MontserratExtraBold-boldItalic.fntdata"/><Relationship Id="rId22" Type="http://schemas.openxmlformats.org/officeDocument/2006/relationships/font" Target="fonts/ProximaNova-bold.fntdata"/><Relationship Id="rId21" Type="http://schemas.openxmlformats.org/officeDocument/2006/relationships/font" Target="fonts/ProximaNova-regular.fntdata"/><Relationship Id="rId24" Type="http://schemas.openxmlformats.org/officeDocument/2006/relationships/font" Target="fonts/ProximaNova-boldItalic.fntdata"/><Relationship Id="rId23" Type="http://schemas.openxmlformats.org/officeDocument/2006/relationships/font" Target="fonts/ProximaNova-italic.fntdata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font" Target="fonts/Montserrat-bold.fntdata"/><Relationship Id="rId25" Type="http://schemas.openxmlformats.org/officeDocument/2006/relationships/font" Target="fonts/Montserrat-regular.fntdata"/><Relationship Id="rId28" Type="http://schemas.openxmlformats.org/officeDocument/2006/relationships/font" Target="fonts/Montserrat-boldItalic.fntdata"/><Relationship Id="rId27" Type="http://schemas.openxmlformats.org/officeDocument/2006/relationships/font" Target="fonts/Montserrat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MontserratMedium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MontserratMedium-italic.fntdata"/><Relationship Id="rId30" Type="http://schemas.openxmlformats.org/officeDocument/2006/relationships/font" Target="fonts/MontserratMedium-bold.fntdata"/><Relationship Id="rId11" Type="http://schemas.openxmlformats.org/officeDocument/2006/relationships/slide" Target="slides/slide6.xml"/><Relationship Id="rId33" Type="http://schemas.openxmlformats.org/officeDocument/2006/relationships/font" Target="fonts/MontserratExtraLight-regular.fntdata"/><Relationship Id="rId10" Type="http://schemas.openxmlformats.org/officeDocument/2006/relationships/slide" Target="slides/slide5.xml"/><Relationship Id="rId32" Type="http://schemas.openxmlformats.org/officeDocument/2006/relationships/font" Target="fonts/MontserratMedium-boldItalic.fntdata"/><Relationship Id="rId13" Type="http://schemas.openxmlformats.org/officeDocument/2006/relationships/slide" Target="slides/slide8.xml"/><Relationship Id="rId35" Type="http://schemas.openxmlformats.org/officeDocument/2006/relationships/font" Target="fonts/MontserratExtraLight-italic.fntdata"/><Relationship Id="rId12" Type="http://schemas.openxmlformats.org/officeDocument/2006/relationships/slide" Target="slides/slide7.xml"/><Relationship Id="rId34" Type="http://schemas.openxmlformats.org/officeDocument/2006/relationships/font" Target="fonts/MontserratExtraLight-bold.fntdata"/><Relationship Id="rId15" Type="http://schemas.openxmlformats.org/officeDocument/2006/relationships/slide" Target="slides/slide10.xml"/><Relationship Id="rId37" Type="http://schemas.openxmlformats.org/officeDocument/2006/relationships/font" Target="fonts/ProximaNovaSemibold-regular.fntdata"/><Relationship Id="rId14" Type="http://schemas.openxmlformats.org/officeDocument/2006/relationships/slide" Target="slides/slide9.xml"/><Relationship Id="rId36" Type="http://schemas.openxmlformats.org/officeDocument/2006/relationships/font" Target="fonts/MontserratExtraLight-boldItalic.fntdata"/><Relationship Id="rId17" Type="http://schemas.openxmlformats.org/officeDocument/2006/relationships/slide" Target="slides/slide12.xml"/><Relationship Id="rId39" Type="http://schemas.openxmlformats.org/officeDocument/2006/relationships/font" Target="fonts/ProximaNovaSemibold-boldItalic.fntdata"/><Relationship Id="rId16" Type="http://schemas.openxmlformats.org/officeDocument/2006/relationships/slide" Target="slides/slide11.xml"/><Relationship Id="rId38" Type="http://schemas.openxmlformats.org/officeDocument/2006/relationships/font" Target="fonts/ProximaNovaSemibold-bold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marktechpost.com/2023/03/21/a-history-of-generative-ai-from-gan-to-gpt-4/" TargetMode="External"/><Relationship Id="rId3" Type="http://schemas.openxmlformats.org/officeDocument/2006/relationships/hyperlink" Target="https://github.com/Mooler0410/LLMsPracticalGuide/tree/main" TargetMode="External"/><Relationship Id="rId4" Type="http://schemas.openxmlformats.org/officeDocument/2006/relationships/hyperlink" Target="https://amatriain.net/blog/transformer-models-an-introduction-and-catalog-2d1e9039f376/#Timeline" TargetMode="Externa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commonroom.io/blog/the-why-behind-large-language-models-with-ashish-bansal/" TargetMode="External"/><Relationship Id="rId3" Type="http://schemas.openxmlformats.org/officeDocument/2006/relationships/hyperlink" Target="https://cmte.ieee.org/futuredirections/2023/04/24/how-much-bigger-can-should-llms-become/" TargetMode="External"/><Relationship Id="rId4" Type="http://schemas.openxmlformats.org/officeDocument/2006/relationships/hyperlink" Target="https://neptune.ai/blog/nlp-models-infrastructure-cost-optimization" TargetMode="External"/><Relationship Id="rId11" Type="http://schemas.openxmlformats.org/officeDocument/2006/relationships/hyperlink" Target="https://arxiv.org/pdf/2302.04460.pdf" TargetMode="External"/><Relationship Id="rId10" Type="http://schemas.openxmlformats.org/officeDocument/2006/relationships/hyperlink" Target="https://bdtechtalks.com/2022/08/01/cerebras-large-language-models/" TargetMode="External"/><Relationship Id="rId9" Type="http://schemas.openxmlformats.org/officeDocument/2006/relationships/hyperlink" Target="https://towardsdatascience.com/how-to-speed-up-training-for-large-language-models-81ffb30c36b2?gi=6e7f0cddd944" TargetMode="External"/><Relationship Id="rId5" Type="http://schemas.openxmlformats.org/officeDocument/2006/relationships/hyperlink" Target="https://arxiv.org/abs/2304.00612" TargetMode="External"/><Relationship Id="rId6" Type="http://schemas.openxmlformats.org/officeDocument/2006/relationships/hyperlink" Target="https://eurocc-netherlands.nl/chatgpt-the-groundbreaking-language-model-powered-by-hpc/" TargetMode="External"/><Relationship Id="rId7" Type="http://schemas.openxmlformats.org/officeDocument/2006/relationships/hyperlink" Target="https://www.nextplatform.com/2022/12/01/counting-the-cost-of-training-large-language-models/" TargetMode="External"/><Relationship Id="rId8" Type="http://schemas.openxmlformats.org/officeDocument/2006/relationships/hyperlink" Target="https://developer.nvidia.com/blog/nvidia-ai-platform-delivers-big-gains-for-large-language-models/" TargetMode="Externa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medium.com/nlplanet/two-minutes-nlp-scaling-laws-for-neural-language-models-add6061aece7" TargetMode="Externa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spectrum.ieee.org/large-language-models-size" TargetMode="External"/><Relationship Id="rId3" Type="http://schemas.openxmlformats.org/officeDocument/2006/relationships/hyperlink" Target="https://tinyml.substack.com/p/navigating-the-complexities-of-llm" TargetMode="External"/><Relationship Id="rId4" Type="http://schemas.openxmlformats.org/officeDocument/2006/relationships/hyperlink" Target="https://sebastianraschka.com/blog/2023/llm-reading-list.html" TargetMode="Externa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aclanthology.org/www.mt-archive.info/IJT-2004-Hutchins.pdf" TargetMode="External"/><Relationship Id="rId3" Type="http://schemas.openxmlformats.org/officeDocument/2006/relationships/hyperlink" Target="https://www.scribd.com/document/99135923/Course-Paper-on-Machine-Translation" TargetMode="External"/><Relationship Id="rId4" Type="http://schemas.openxmlformats.org/officeDocument/2006/relationships/hyperlink" Target="https://en.wikipedia.org/wiki/Timeline_of_artificial_intelligence" TargetMode="External"/><Relationship Id="rId5" Type="http://schemas.openxmlformats.org/officeDocument/2006/relationships/hyperlink" Target="https://www.americanscientist.org/article/first-links-in-the-markov-chain" TargetMode="External"/><Relationship Id="rId6" Type="http://schemas.openxmlformats.org/officeDocument/2006/relationships/hyperlink" Target="https://www.math.purdue.edu/~yipn/talks/108-MarkovChain-Fall2019.pdf" TargetMode="External"/><Relationship Id="rId7" Type="http://schemas.openxmlformats.org/officeDocument/2006/relationships/hyperlink" Target="http://www.alpha60.de/research/markov/DavidLink_AnExampleOfStatistical_MarkovTrans_2007.pdf" TargetMode="Externa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deepmind.com/publications/a-generalist-agent" TargetMode="Externa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existor.com/products/cleverbot-data-for-machine-learning/" TargetMode="External"/><Relationship Id="rId3" Type="http://schemas.openxmlformats.org/officeDocument/2006/relationships/hyperlink" Target="https://summalinguae.com/language-technology/rule-based-machine-translation-vs-statistical-and-neural-machine-translation/" TargetMode="Externa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l.acm.org/doi/pdf/10.1145/1460690.1460714" TargetMode="External"/><Relationship Id="rId3" Type="http://schemas.openxmlformats.org/officeDocument/2006/relationships/hyperlink" Target="https://web.stanford.edu/~jurafsky/slp3/old_oct19/25.pdf" TargetMode="External"/><Relationship Id="rId4" Type="http://schemas.openxmlformats.org/officeDocument/2006/relationships/hyperlink" Target="https://www.wired.com/story/ibm-watson-won-jeopardy-but-is-it-smart-enough-to-spin-big-blues-ai-into-green/" TargetMode="External"/><Relationship Id="rId5" Type="http://schemas.openxmlformats.org/officeDocument/2006/relationships/hyperlink" Target="https://stanford.edu/~cpiech/cs221/apps/watson.html" TargetMode="External"/><Relationship Id="rId6" Type="http://schemas.openxmlformats.org/officeDocument/2006/relationships/hyperlink" Target="https://researcher.watson.ibm.com/researcher/view_group_subpage.php?id=2159" TargetMode="External"/><Relationship Id="rId7" Type="http://schemas.openxmlformats.org/officeDocument/2006/relationships/hyperlink" Target="https://plato.stanford.edu/entries/artificial-intelligence/watson.html" TargetMode="External"/><Relationship Id="rId8" Type="http://schemas.openxmlformats.org/officeDocument/2006/relationships/hyperlink" Target="https://writings.stephenwolfram.com/2023/01/wolframalpha-as-the-way-to-bring-computational-knowledge-superpowers-to-chatgpt/" TargetMode="Externa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en.wikipedia.org/wiki/AI_winter" TargetMode="External"/><Relationship Id="rId3" Type="http://schemas.openxmlformats.org/officeDocument/2006/relationships/hyperlink" Target="https://timeline.historyofdatascience.com" TargetMode="External"/><Relationship Id="rId4" Type="http://schemas.openxmlformats.org/officeDocument/2006/relationships/hyperlink" Target="https://www.historyofdatascience.com/ai-winter-the-highs-and-lows-of-artificial-intelligence/" TargetMode="External"/><Relationship Id="rId5" Type="http://schemas.openxmlformats.org/officeDocument/2006/relationships/hyperlink" Target="https://www.linkedin.com/pulse/chatgpt-trigger-next-aiwinter-jason-bell/" TargetMode="External"/><Relationship Id="rId6" Type="http://schemas.openxmlformats.org/officeDocument/2006/relationships/hyperlink" Target="https://medium.com/@keesgroeneveld/why-the-next-ai-winter-will-not-happen-10bc47cda22c" TargetMode="Externa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monoskop.org/images/1/1e/McCorduck_Pamela_Machines_Who_Think_2nd_ed.pdf" TargetMode="Externa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aclanthology.org/www.mt-archive.info/IJT-2004-Hutchins.pdf" TargetMode="External"/><Relationship Id="rId3" Type="http://schemas.openxmlformats.org/officeDocument/2006/relationships/hyperlink" Target="https://www.scribd.com/document/99135923/Course-Paper-on-Machine-Translation" TargetMode="External"/><Relationship Id="rId4" Type="http://schemas.openxmlformats.org/officeDocument/2006/relationships/hyperlink" Target="https://en.wikipedia.org/wiki/Timeline_of_artificial_intelligence" TargetMode="External"/><Relationship Id="rId5" Type="http://schemas.openxmlformats.org/officeDocument/2006/relationships/hyperlink" Target="https://www.americanscientist.org/article/first-links-in-the-markov-chain" TargetMode="External"/><Relationship Id="rId6" Type="http://schemas.openxmlformats.org/officeDocument/2006/relationships/hyperlink" Target="https://www.math.purdue.edu/~yipn/talks/108-MarkovChain-Fall2019.pdf" TargetMode="External"/><Relationship Id="rId7" Type="http://schemas.openxmlformats.org/officeDocument/2006/relationships/hyperlink" Target="http://www.alpha60.de/research/markov/DavidLink_AnExampleOfStatistical_MarkovTrans_2007.pdf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4ccec37b9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24ccec37b9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A History of Generative AI: From GAN to GPT-4 - MarkTechPost</a:t>
            </a:r>
            <a:endParaRPr sz="1450">
              <a:solidFill>
                <a:srgbClr val="1A1A1A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50">
              <a:solidFill>
                <a:srgbClr val="1A1A1A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Mooler0410/LLMsPracticalGuide: A curated list of practical guide resources of LLMs (LLMs Tree, Examples, Papers) (github.com)</a:t>
            </a:r>
            <a:endParaRPr sz="1450">
              <a:solidFill>
                <a:srgbClr val="1A1A1A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50">
              <a:solidFill>
                <a:srgbClr val="1A1A1A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Transformer models: an introduction and catalog — 2023 Edition - AI, software, tech, and people, not in that order… by X (amatriain.net)</a:t>
            </a:r>
            <a:endParaRPr sz="1450">
              <a:solidFill>
                <a:srgbClr val="1A1A1A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50">
              <a:solidFill>
                <a:srgbClr val="1A1A1A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24b22cdebec_2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24b22cdebec_2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50" u="sng">
                <a:solidFill>
                  <a:schemeClr val="hlink"/>
                </a:solidFill>
                <a:highlight>
                  <a:srgbClr val="FFFFFF"/>
                </a:highlight>
                <a:hlinkClick r:id="rId2"/>
              </a:rPr>
              <a:t>https://www.commonroom.io/blog/the-why-behind-large-language-models-with-ashish-bansal/</a:t>
            </a:r>
            <a:endParaRPr sz="1450">
              <a:solidFill>
                <a:srgbClr val="1A1A1A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50" u="sng">
                <a:solidFill>
                  <a:schemeClr val="hlink"/>
                </a:solidFill>
                <a:highlight>
                  <a:srgbClr val="FFFFFF"/>
                </a:highlight>
                <a:hlinkClick r:id="rId3"/>
              </a:rPr>
              <a:t>https://cmte.ieee.org/futuredirections/2023/04/24/how-much-bigger-can-should-llms-become/</a:t>
            </a:r>
            <a:endParaRPr sz="1450">
              <a:solidFill>
                <a:srgbClr val="1A1A1A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50" u="sng">
                <a:solidFill>
                  <a:schemeClr val="hlink"/>
                </a:solidFill>
                <a:highlight>
                  <a:srgbClr val="FFFFFF"/>
                </a:highlight>
                <a:hlinkClick r:id="rId4"/>
              </a:rPr>
              <a:t>https://neptune.ai/blog/nlp-models-infrastructure-cost-optimization</a:t>
            </a:r>
            <a:endParaRPr sz="1450">
              <a:solidFill>
                <a:srgbClr val="1A1A1A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50" u="sng">
                <a:solidFill>
                  <a:schemeClr val="hlink"/>
                </a:solidFill>
                <a:highlight>
                  <a:srgbClr val="FFFFFF"/>
                </a:highlight>
                <a:hlinkClick r:id="rId5"/>
              </a:rPr>
              <a:t>https://arxiv.org/abs/2304.00612</a:t>
            </a:r>
            <a:endParaRPr sz="1450">
              <a:solidFill>
                <a:srgbClr val="1A1A1A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50">
              <a:solidFill>
                <a:srgbClr val="1A1A1A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50">
                <a:solidFill>
                  <a:srgbClr val="1A1A1A"/>
                </a:solidFill>
                <a:highlight>
                  <a:srgbClr val="FFFFFF"/>
                </a:highlight>
              </a:rPr>
              <a:t>HPC:</a:t>
            </a:r>
            <a:br>
              <a:rPr lang="en" sz="1450">
                <a:solidFill>
                  <a:srgbClr val="1A1A1A"/>
                </a:solidFill>
                <a:highlight>
                  <a:srgbClr val="FFFFFF"/>
                </a:highlight>
              </a:rPr>
            </a:br>
            <a:r>
              <a:rPr lang="en" u="sng">
                <a:solidFill>
                  <a:schemeClr val="hlink"/>
                </a:solidFill>
                <a:hlinkClick r:id="rId6"/>
              </a:rPr>
              <a:t>ChatGPT : the groundbreaking language model powered by HPC - The NCC Netherlands (eurocc-netherlands.nl)</a:t>
            </a:r>
            <a:br>
              <a:rPr lang="en" sz="1450">
                <a:solidFill>
                  <a:srgbClr val="1A1A1A"/>
                </a:solidFill>
                <a:highlight>
                  <a:srgbClr val="FFFFFF"/>
                </a:highlight>
              </a:rPr>
            </a:br>
            <a:r>
              <a:rPr lang="en" u="sng">
                <a:solidFill>
                  <a:schemeClr val="hlink"/>
                </a:solidFill>
                <a:hlinkClick r:id="rId7"/>
              </a:rPr>
              <a:t>Counting The Cost Of Training Large Language Models (nextplatform.com)</a:t>
            </a:r>
            <a:endParaRPr sz="1450">
              <a:solidFill>
                <a:srgbClr val="1A1A1A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8"/>
              </a:rPr>
              <a:t>NVIDIA AI Platform Delivers Big Gains for Large Language Models | NVIDIA Technical Blog</a:t>
            </a:r>
            <a:br>
              <a:rPr lang="en" sz="1450">
                <a:solidFill>
                  <a:srgbClr val="1A1A1A"/>
                </a:solidFill>
                <a:highlight>
                  <a:srgbClr val="FFFFFF"/>
                </a:highlight>
              </a:rPr>
            </a:br>
            <a:r>
              <a:rPr lang="en" u="sng">
                <a:solidFill>
                  <a:schemeClr val="hlink"/>
                </a:solidFill>
                <a:hlinkClick r:id="rId9"/>
              </a:rPr>
              <a:t>How to Speed Up Training for Large Language Models | by Ng Wai Foong | Towards Data Science</a:t>
            </a:r>
            <a:endParaRPr sz="1450">
              <a:solidFill>
                <a:srgbClr val="1A1A1A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50" u="sng">
                <a:solidFill>
                  <a:schemeClr val="hlink"/>
                </a:solidFill>
                <a:highlight>
                  <a:srgbClr val="FFFFFF"/>
                </a:highlight>
                <a:hlinkClick r:id="rId10"/>
              </a:rPr>
              <a:t>https://bdtechtalks.com/2022/08/01/cerebras-large-language-models/</a:t>
            </a:r>
            <a:endParaRPr sz="1450">
              <a:solidFill>
                <a:srgbClr val="1A1A1A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50">
              <a:solidFill>
                <a:srgbClr val="1A1A1A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" sz="1450">
                <a:solidFill>
                  <a:srgbClr val="1A1A1A"/>
                </a:solidFill>
                <a:highlight>
                  <a:srgbClr val="FFFFFF"/>
                </a:highlight>
              </a:rPr>
            </a:br>
            <a:r>
              <a:rPr lang="en" sz="1450">
                <a:solidFill>
                  <a:srgbClr val="1A1A1A"/>
                </a:solidFill>
                <a:highlight>
                  <a:srgbClr val="FFFFFF"/>
                </a:highlight>
              </a:rPr>
              <a:t>Inne:</a:t>
            </a:r>
            <a:endParaRPr sz="1450">
              <a:solidFill>
                <a:srgbClr val="1A1A1A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11"/>
              </a:rPr>
              <a:t>Bag of Tricks for Training Data Extraction from Language Models (arxiv.org)</a:t>
            </a:r>
            <a:endParaRPr sz="1450">
              <a:solidFill>
                <a:srgbClr val="1A1A1A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50">
              <a:solidFill>
                <a:srgbClr val="1A1A1A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50">
              <a:solidFill>
                <a:srgbClr val="1A1A1A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4c9ebebf00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24c9ebebf00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50" u="sng">
                <a:solidFill>
                  <a:schemeClr val="hlink"/>
                </a:solidFill>
                <a:highlight>
                  <a:srgbClr val="FFFFFF"/>
                </a:highlight>
                <a:hlinkClick r:id="rId2"/>
              </a:rPr>
              <a:t>https://medium.com/nlplanet/two-minutes-nlp-scaling-laws-for-neural-language-models-add6061aece7</a:t>
            </a:r>
            <a:endParaRPr sz="1450">
              <a:solidFill>
                <a:srgbClr val="1A1A1A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50">
              <a:solidFill>
                <a:srgbClr val="1A1A1A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50">
              <a:solidFill>
                <a:srgbClr val="1A1A1A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50">
              <a:solidFill>
                <a:srgbClr val="1A1A1A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50">
              <a:solidFill>
                <a:srgbClr val="1A1A1A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50">
              <a:solidFill>
                <a:srgbClr val="1A1A1A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50">
              <a:solidFill>
                <a:srgbClr val="1A1A1A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24b22cdebec_2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24b22cdebec_2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50">
                <a:solidFill>
                  <a:srgbClr val="1A1A1A"/>
                </a:solidFill>
                <a:highlight>
                  <a:srgbClr val="FFFFFF"/>
                </a:highlight>
              </a:rPr>
              <a:t>Zmniejszanie modeli:</a:t>
            </a:r>
            <a:endParaRPr sz="1450">
              <a:solidFill>
                <a:srgbClr val="1A1A1A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50" u="sng">
                <a:solidFill>
                  <a:schemeClr val="hlink"/>
                </a:solidFill>
                <a:highlight>
                  <a:srgbClr val="FFFFFF"/>
                </a:highlight>
                <a:hlinkClick r:id="rId2"/>
              </a:rPr>
              <a:t>https://spectrum.ieee.org/large-language-models-size</a:t>
            </a:r>
            <a:endParaRPr sz="1450">
              <a:solidFill>
                <a:srgbClr val="1A1A1A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50" u="sng">
                <a:solidFill>
                  <a:schemeClr val="hlink"/>
                </a:solidFill>
                <a:highlight>
                  <a:srgbClr val="FFFFFF"/>
                </a:highlight>
                <a:hlinkClick r:id="rId3"/>
              </a:rPr>
              <a:t>https://tinyml.substack.com/p/navigating-the-complexities-of-llm</a:t>
            </a:r>
            <a:endParaRPr sz="1450">
              <a:solidFill>
                <a:srgbClr val="1A1A1A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50" u="sng">
                <a:solidFill>
                  <a:schemeClr val="hlink"/>
                </a:solidFill>
                <a:highlight>
                  <a:srgbClr val="FFFFFF"/>
                </a:highlight>
                <a:hlinkClick r:id="rId4"/>
              </a:rPr>
              <a:t>https://sebastianraschka.com/blog/2023/llm-reading-list.html</a:t>
            </a:r>
            <a:endParaRPr sz="1450">
              <a:solidFill>
                <a:srgbClr val="1A1A1A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50">
              <a:solidFill>
                <a:srgbClr val="1A1A1A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50">
              <a:solidFill>
                <a:srgbClr val="1A1A1A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50">
                <a:solidFill>
                  <a:srgbClr val="1A1A1A"/>
                </a:solidFill>
                <a:highlight>
                  <a:srgbClr val="FFFFFF"/>
                </a:highlight>
              </a:rPr>
              <a:t>https://medium.com/@bablulawrence/stanfords-alpaca-is-a-very-different-animal-c3c3abbd25fb</a:t>
            </a:r>
            <a:endParaRPr sz="1450">
              <a:solidFill>
                <a:srgbClr val="1A1A1A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24d15e031fa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24d15e031fa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24d15e031fa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24d15e031fa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7f9262ee2f_0_262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7f9262ee2f_0_262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Prekursorzy tłumaczenia automatycznego - patrz:</a:t>
            </a:r>
            <a:br>
              <a:rPr lang="en"/>
            </a:br>
            <a:r>
              <a:rPr lang="en" u="sng">
                <a:solidFill>
                  <a:schemeClr val="hlink"/>
                </a:solidFill>
                <a:hlinkClick r:id="rId2"/>
              </a:rPr>
              <a:t>https://aclanthology.org/www.mt-archive.info/IJT-2004-Hutchins.pdf</a:t>
            </a:r>
            <a:br>
              <a:rPr lang="en"/>
            </a:br>
            <a:r>
              <a:rPr lang="en" u="sng">
                <a:solidFill>
                  <a:schemeClr val="hlink"/>
                </a:solidFill>
                <a:hlinkClick r:id="rId3"/>
              </a:rPr>
              <a:t>https://www.scribd.com/document/99135923/Course-Paper-on-Machine-Translation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Wczesna historia AI</a:t>
            </a:r>
            <a:br>
              <a:rPr lang="en"/>
            </a:br>
            <a:r>
              <a:rPr lang="en" u="sng">
                <a:solidFill>
                  <a:schemeClr val="hlink"/>
                </a:solidFill>
                <a:hlinkClick r:id="rId4"/>
              </a:rPr>
              <a:t>https://en.wikipedia.org/wiki/Timeline_of_artificial_intelligence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https://en.wikipedia.org/wiki/History_of_artificial_intelligence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Markow</a:t>
            </a:r>
            <a:br>
              <a:rPr lang="en"/>
            </a:br>
            <a:r>
              <a:rPr lang="en" u="sng">
                <a:solidFill>
                  <a:schemeClr val="hlink"/>
                </a:solidFill>
                <a:hlinkClick r:id="rId5"/>
              </a:rPr>
              <a:t>https://www.americanscientist.org/article/first-links-in-the-markov-chain</a:t>
            </a:r>
            <a:br>
              <a:rPr lang="en"/>
            </a:br>
            <a:r>
              <a:rPr lang="en" u="sng">
                <a:solidFill>
                  <a:schemeClr val="hlink"/>
                </a:solidFill>
                <a:hlinkClick r:id="rId6"/>
              </a:rPr>
              <a:t>https://www.math.purdue.edu/~yipn/talks/108-MarkovChain-Fall2019.pdf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7"/>
              </a:rPr>
              <a:t>http://www.alpha60.de/research/markov/DavidLink_AnExampleOfStatistical_MarkovTrans_2007.pdf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endParaRPr/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7290233416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7290233416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https://botland.com.pl/blog/test-turinga-zdany-naukowcy-nie-sa-zgodni-czym-w-ogole-jest/#Z-zastrzezeniem-ze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4bc2c1397c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24bc2c1397c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AGI: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https://www.deepmind.com/publications/a-generalist-agent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4bc2c1397c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24bc2c1397c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https://www.existor.com/products/cleverbot-data-for-machine-learning/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https://summalinguae.com/language-technology/rule-based-machine-translation-vs-statistical-and-neural-machine-translation/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endParaRPr/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4bc2c1397c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24bc2c1397c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https://dl.acm.org/doi/pdf/10.1145/1460690.1460714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https://web.stanford.edu/~jurafsky/slp3/old_oct19/25.pdf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50">
                <a:solidFill>
                  <a:srgbClr val="1A1A1A"/>
                </a:solidFill>
                <a:highlight>
                  <a:schemeClr val="lt1"/>
                </a:highlight>
              </a:rPr>
              <a:t>Critics say IBM executives overshot badly by allowing marketing messages to suggest that Watson’s </a:t>
            </a:r>
            <a:r>
              <a:rPr i="1" lang="en" sz="1450">
                <a:solidFill>
                  <a:srgbClr val="1A1A1A"/>
                </a:solidFill>
                <a:highlight>
                  <a:schemeClr val="lt1"/>
                </a:highlight>
              </a:rPr>
              <a:t>Jeopardy!</a:t>
            </a:r>
            <a:r>
              <a:rPr lang="en" sz="1450">
                <a:solidFill>
                  <a:srgbClr val="1A1A1A"/>
                </a:solidFill>
                <a:highlight>
                  <a:schemeClr val="lt1"/>
                </a:highlight>
              </a:rPr>
              <a:t> breakthrough meant it could break through on just about anything else. “The original system was a terrific achievement, there’s no question about that,” says Oren Etzioni, CEO of the Allen Institute for AI. “But they’ve really over-claimed what they can deliver in a big way; the only intelligent thing about Watson is their PR department.”</a:t>
            </a:r>
            <a:endParaRPr sz="1450">
              <a:solidFill>
                <a:srgbClr val="1A1A1A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50">
              <a:solidFill>
                <a:srgbClr val="1A1A1A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50" u="sng">
                <a:solidFill>
                  <a:schemeClr val="hlink"/>
                </a:solidFill>
                <a:highlight>
                  <a:schemeClr val="lt1"/>
                </a:highlight>
                <a:hlinkClick r:id="rId4"/>
              </a:rPr>
              <a:t>https://www.wired.com/story/ibm-watson-won-jeopardy-but-is-it-smart-enough-to-spin-big-blues-ai-into-green/</a:t>
            </a:r>
            <a:endParaRPr sz="1450">
              <a:solidFill>
                <a:srgbClr val="1A1A1A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50" u="sng">
                <a:solidFill>
                  <a:schemeClr val="hlink"/>
                </a:solidFill>
                <a:highlight>
                  <a:schemeClr val="lt1"/>
                </a:highlight>
                <a:hlinkClick r:id="rId5"/>
              </a:rPr>
              <a:t>https://stanford.edu/~cpiech/cs221/apps/watson.html</a:t>
            </a:r>
            <a:endParaRPr sz="1450">
              <a:solidFill>
                <a:srgbClr val="1A1A1A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50" u="sng">
                <a:solidFill>
                  <a:schemeClr val="hlink"/>
                </a:solidFill>
                <a:highlight>
                  <a:schemeClr val="lt1"/>
                </a:highlight>
                <a:hlinkClick r:id="rId6"/>
              </a:rPr>
              <a:t>https://researcher.watson.ibm.com/researcher/view_group_subpage.php?id=2159</a:t>
            </a:r>
            <a:endParaRPr sz="1450">
              <a:solidFill>
                <a:srgbClr val="1A1A1A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50">
              <a:solidFill>
                <a:srgbClr val="1A1A1A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50">
              <a:solidFill>
                <a:srgbClr val="1A1A1A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50" u="sng">
                <a:solidFill>
                  <a:schemeClr val="hlink"/>
                </a:solidFill>
                <a:highlight>
                  <a:schemeClr val="lt1"/>
                </a:highlight>
                <a:hlinkClick r:id="rId7"/>
              </a:rPr>
              <a:t>https://plato.stanford.edu/entries/artificial-intelligence/watson.html</a:t>
            </a:r>
            <a:endParaRPr sz="1450">
              <a:solidFill>
                <a:srgbClr val="1A1A1A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50">
              <a:solidFill>
                <a:srgbClr val="1A1A1A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50" u="sng">
                <a:solidFill>
                  <a:schemeClr val="hlink"/>
                </a:solidFill>
                <a:highlight>
                  <a:schemeClr val="lt1"/>
                </a:highlight>
                <a:hlinkClick r:id="rId8"/>
              </a:rPr>
              <a:t>https://writings.stephenwolfram.com/2023/01/wolframalpha-as-the-way-to-bring-computational-knowledge-superpowers-to-chatgpt/</a:t>
            </a:r>
            <a:endParaRPr sz="1450">
              <a:solidFill>
                <a:srgbClr val="1A1A1A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50">
              <a:solidFill>
                <a:srgbClr val="1A1A1A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50">
                <a:solidFill>
                  <a:srgbClr val="1A1A1A"/>
                </a:solidFill>
                <a:highlight>
                  <a:schemeClr val="lt1"/>
                </a:highlight>
              </a:rPr>
              <a:t>https://www.quora.com/Whats-the-system-architecture-of-the-IBM-Watson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endParaRPr/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4a03dd52ec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24a03dd52ec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https://en.wikipedia.org/wiki/AI_winter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https://timeline.historyofdatascience.com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https://en.wikipedia.org/wiki/Symbolic_artificial_intelligence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https://www.historyofdatascience.com/ai-winter-the-highs-and-lows-of-artificial-intelligence/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https://www.linkedin.com/pulse/chatgpt-trigger-next-aiwinter-jason-bell/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6"/>
              </a:rPr>
              <a:t>https://medium.com/@keesgroeneveld/why-the-next-ai-winter-will-not-happen-10bc47cda22c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https://dspace.mit.edu/handle/1721.1/6125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7290233416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7290233416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https://monoskop.org/images/1/1e/McCorduck_Pamela_Machines_Who_Think_2nd_ed.pdf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4b22cdebec_1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24b22cdebec_1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Prekursorzy tłumaczenia automatycznego - patrz:</a:t>
            </a:r>
            <a:br>
              <a:rPr lang="en"/>
            </a:br>
            <a:r>
              <a:rPr lang="en" u="sng">
                <a:solidFill>
                  <a:schemeClr val="hlink"/>
                </a:solidFill>
                <a:hlinkClick r:id="rId2"/>
              </a:rPr>
              <a:t>https://aclanthology.org/www.mt-archive.info/IJT-2004-Hutchins.pdf</a:t>
            </a:r>
            <a:br>
              <a:rPr lang="en"/>
            </a:br>
            <a:r>
              <a:rPr lang="en" u="sng">
                <a:solidFill>
                  <a:schemeClr val="hlink"/>
                </a:solidFill>
                <a:hlinkClick r:id="rId3"/>
              </a:rPr>
              <a:t>https://www.scribd.com/document/99135923/Course-Paper-on-Machine-Translation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Wczesna historia AI</a:t>
            </a:r>
            <a:br>
              <a:rPr lang="en"/>
            </a:br>
            <a:r>
              <a:rPr lang="en" u="sng">
                <a:solidFill>
                  <a:schemeClr val="hlink"/>
                </a:solidFill>
                <a:hlinkClick r:id="rId4"/>
              </a:rPr>
              <a:t>https://en.wikipedia.org/wiki/Timeline_of_artificial_intelligence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https://en.wikipedia.org/wiki/History_of_artificial_intelligence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Markow</a:t>
            </a:r>
            <a:br>
              <a:rPr lang="en"/>
            </a:br>
            <a:r>
              <a:rPr lang="en" u="sng">
                <a:solidFill>
                  <a:schemeClr val="hlink"/>
                </a:solidFill>
                <a:hlinkClick r:id="rId5"/>
              </a:rPr>
              <a:t>https://www.americanscientist.org/article/first-links-in-the-markov-chain</a:t>
            </a:r>
            <a:br>
              <a:rPr lang="en"/>
            </a:br>
            <a:r>
              <a:rPr lang="en" u="sng">
                <a:solidFill>
                  <a:schemeClr val="hlink"/>
                </a:solidFill>
                <a:hlinkClick r:id="rId6"/>
              </a:rPr>
              <a:t>https://www.math.purdue.edu/~yipn/talks/108-MarkovChain-Fall2019.pdf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7"/>
              </a:rPr>
              <a:t>http://www.alpha60.de/research/markov/DavidLink_AnExampleOfStatistical_MarkovTrans_2007.pdf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endParaRPr/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0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2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2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3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2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4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2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hyperlink" Target="http://bit.ly/2Tynxth" TargetMode="External"/><Relationship Id="rId4" Type="http://schemas.openxmlformats.org/officeDocument/2006/relationships/hyperlink" Target="http://bit.ly/2TyoMsr" TargetMode="External"/><Relationship Id="rId5" Type="http://schemas.openxmlformats.org/officeDocument/2006/relationships/hyperlink" Target="http://bit.ly/2TtBDfr" TargetMode="Externa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jp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7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2175900" y="1950100"/>
            <a:ext cx="4792200" cy="6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2044200" y="3704650"/>
            <a:ext cx="5055600" cy="4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1"/>
          <p:cNvSpPr txBox="1"/>
          <p:nvPr>
            <p:ph hasCustomPrompt="1" type="title"/>
          </p:nvPr>
        </p:nvSpPr>
        <p:spPr>
          <a:xfrm>
            <a:off x="1920750" y="1634425"/>
            <a:ext cx="5302500" cy="111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9" name="Google Shape;39;p11"/>
          <p:cNvSpPr txBox="1"/>
          <p:nvPr>
            <p:ph idx="1" type="body"/>
          </p:nvPr>
        </p:nvSpPr>
        <p:spPr>
          <a:xfrm>
            <a:off x="2786550" y="3094475"/>
            <a:ext cx="3570900" cy="56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</a:defRPr>
            </a:lvl1pPr>
            <a:lvl2pPr indent="-342900" lvl="1" marL="9144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○"/>
              <a:defRPr sz="1800">
                <a:solidFill>
                  <a:schemeClr val="accent1"/>
                </a:solidFill>
              </a:defRPr>
            </a:lvl2pPr>
            <a:lvl3pPr indent="-342900" lvl="2" marL="13716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■"/>
              <a:defRPr sz="1800">
                <a:solidFill>
                  <a:schemeClr val="accent1"/>
                </a:solidFill>
              </a:defRPr>
            </a:lvl3pPr>
            <a:lvl4pPr indent="-342900" lvl="3" marL="18288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1800">
                <a:solidFill>
                  <a:schemeClr val="accent1"/>
                </a:solidFill>
              </a:defRPr>
            </a:lvl4pPr>
            <a:lvl5pPr indent="-342900" lvl="4" marL="22860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○"/>
              <a:defRPr sz="1800">
                <a:solidFill>
                  <a:schemeClr val="accent1"/>
                </a:solidFill>
              </a:defRPr>
            </a:lvl5pPr>
            <a:lvl6pPr indent="-342900" lvl="5" marL="27432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■"/>
              <a:defRPr sz="1800">
                <a:solidFill>
                  <a:schemeClr val="accent1"/>
                </a:solidFill>
              </a:defRPr>
            </a:lvl6pPr>
            <a:lvl7pPr indent="-342900" lvl="6" marL="32004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1800">
                <a:solidFill>
                  <a:schemeClr val="accent1"/>
                </a:solidFill>
              </a:defRPr>
            </a:lvl7pPr>
            <a:lvl8pPr indent="-342900" lvl="7" marL="36576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○"/>
              <a:defRPr sz="1800">
                <a:solidFill>
                  <a:schemeClr val="accent1"/>
                </a:solidFill>
              </a:defRPr>
            </a:lvl8pPr>
            <a:lvl9pPr indent="-342900" lvl="8" marL="4114800" algn="ctr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800"/>
              <a:buChar char="■"/>
              <a:defRPr sz="1800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rgbClr val="FFFFFF"/>
        </a:solidFill>
      </p:bgPr>
    </p:bg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Bullet Points">
  <p:cSld name="CAPTION_ONLY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3"/>
          <p:cNvSpPr txBox="1"/>
          <p:nvPr>
            <p:ph type="title"/>
          </p:nvPr>
        </p:nvSpPr>
        <p:spPr>
          <a:xfrm>
            <a:off x="938500" y="445025"/>
            <a:ext cx="57357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3" name="Google Shape;43;p13"/>
          <p:cNvSpPr txBox="1"/>
          <p:nvPr>
            <p:ph idx="1" type="body"/>
          </p:nvPr>
        </p:nvSpPr>
        <p:spPr>
          <a:xfrm>
            <a:off x="938500" y="1246025"/>
            <a:ext cx="7172100" cy="303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1625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50"/>
              <a:buChar char="●"/>
              <a:defRPr sz="1150">
                <a:solidFill>
                  <a:schemeClr val="lt1"/>
                </a:solidFill>
              </a:defRPr>
            </a:lvl1pPr>
            <a:lvl2pPr indent="-301625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○"/>
              <a:defRPr sz="1150">
                <a:solidFill>
                  <a:schemeClr val="lt1"/>
                </a:solidFill>
              </a:defRPr>
            </a:lvl2pPr>
            <a:lvl3pPr indent="-301625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■"/>
              <a:defRPr sz="1150">
                <a:solidFill>
                  <a:schemeClr val="lt1"/>
                </a:solidFill>
              </a:defRPr>
            </a:lvl3pPr>
            <a:lvl4pPr indent="-301625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●"/>
              <a:defRPr sz="1150">
                <a:solidFill>
                  <a:schemeClr val="lt1"/>
                </a:solidFill>
              </a:defRPr>
            </a:lvl4pPr>
            <a:lvl5pPr indent="-301625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○"/>
              <a:defRPr sz="1150">
                <a:solidFill>
                  <a:schemeClr val="lt1"/>
                </a:solidFill>
              </a:defRPr>
            </a:lvl5pPr>
            <a:lvl6pPr indent="-301625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■"/>
              <a:defRPr sz="1150">
                <a:solidFill>
                  <a:schemeClr val="lt1"/>
                </a:solidFill>
              </a:defRPr>
            </a:lvl6pPr>
            <a:lvl7pPr indent="-301625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●"/>
              <a:defRPr sz="1150">
                <a:solidFill>
                  <a:schemeClr val="lt1"/>
                </a:solidFill>
              </a:defRPr>
            </a:lvl7pPr>
            <a:lvl8pPr indent="-301625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○"/>
              <a:defRPr sz="1150">
                <a:solidFill>
                  <a:schemeClr val="lt1"/>
                </a:solidFill>
              </a:defRPr>
            </a:lvl8pPr>
            <a:lvl9pPr indent="-301625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50"/>
              <a:buChar char="■"/>
              <a:defRPr sz="115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SECTION_TITLE_AND_DESCRIPTION_1_1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4"/>
          <p:cNvSpPr txBox="1"/>
          <p:nvPr>
            <p:ph type="title"/>
          </p:nvPr>
        </p:nvSpPr>
        <p:spPr>
          <a:xfrm>
            <a:off x="3538497" y="2615575"/>
            <a:ext cx="2067000" cy="54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6" name="Google Shape;46;p14"/>
          <p:cNvSpPr txBox="1"/>
          <p:nvPr>
            <p:ph idx="1" type="subTitle"/>
          </p:nvPr>
        </p:nvSpPr>
        <p:spPr>
          <a:xfrm>
            <a:off x="3538497" y="3148075"/>
            <a:ext cx="20670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14"/>
          <p:cNvSpPr txBox="1"/>
          <p:nvPr>
            <p:ph idx="2" type="title"/>
          </p:nvPr>
        </p:nvSpPr>
        <p:spPr>
          <a:xfrm>
            <a:off x="6028553" y="2615575"/>
            <a:ext cx="2067000" cy="54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8" name="Google Shape;48;p14"/>
          <p:cNvSpPr txBox="1"/>
          <p:nvPr>
            <p:ph idx="3" type="subTitle"/>
          </p:nvPr>
        </p:nvSpPr>
        <p:spPr>
          <a:xfrm>
            <a:off x="6028553" y="3148075"/>
            <a:ext cx="20670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9" name="Google Shape;49;p14"/>
          <p:cNvSpPr txBox="1"/>
          <p:nvPr>
            <p:ph idx="4" type="title"/>
          </p:nvPr>
        </p:nvSpPr>
        <p:spPr>
          <a:xfrm>
            <a:off x="1048447" y="2615575"/>
            <a:ext cx="2067000" cy="54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0" name="Google Shape;50;p14"/>
          <p:cNvSpPr txBox="1"/>
          <p:nvPr>
            <p:ph idx="5" type="subTitle"/>
          </p:nvPr>
        </p:nvSpPr>
        <p:spPr>
          <a:xfrm>
            <a:off x="1048447" y="3148075"/>
            <a:ext cx="20670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14"/>
          <p:cNvSpPr txBox="1"/>
          <p:nvPr>
            <p:ph hasCustomPrompt="1" idx="6" type="title"/>
          </p:nvPr>
        </p:nvSpPr>
        <p:spPr>
          <a:xfrm>
            <a:off x="1048450" y="1770700"/>
            <a:ext cx="2067000" cy="723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4"/>
          <p:cNvSpPr txBox="1"/>
          <p:nvPr>
            <p:ph hasCustomPrompt="1" idx="7" type="title"/>
          </p:nvPr>
        </p:nvSpPr>
        <p:spPr>
          <a:xfrm>
            <a:off x="3538500" y="1770700"/>
            <a:ext cx="2067000" cy="723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4"/>
          <p:cNvSpPr txBox="1"/>
          <p:nvPr>
            <p:ph hasCustomPrompt="1" idx="8" type="title"/>
          </p:nvPr>
        </p:nvSpPr>
        <p:spPr>
          <a:xfrm>
            <a:off x="6028550" y="1770700"/>
            <a:ext cx="2067000" cy="723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ext">
  <p:cSld name="TITLE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5"/>
          <p:cNvSpPr txBox="1"/>
          <p:nvPr>
            <p:ph type="ctrTitle"/>
          </p:nvPr>
        </p:nvSpPr>
        <p:spPr>
          <a:xfrm>
            <a:off x="4285500" y="2832875"/>
            <a:ext cx="3657300" cy="644700"/>
          </a:xfrm>
          <a:prstGeom prst="rect">
            <a:avLst/>
          </a:prstGeom>
          <a:effectLst>
            <a:outerShdw blurRad="57150" rotWithShape="0" algn="bl" dir="5400000" dist="19050">
              <a:srgbClr val="76A5AF">
                <a:alpha val="88000"/>
              </a:srgb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1" sz="6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6" name="Google Shape;56;p15"/>
          <p:cNvSpPr txBox="1"/>
          <p:nvPr>
            <p:ph idx="1" type="subTitle"/>
          </p:nvPr>
        </p:nvSpPr>
        <p:spPr>
          <a:xfrm>
            <a:off x="4144050" y="3549850"/>
            <a:ext cx="3940200" cy="4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6"/>
          <p:cNvSpPr txBox="1"/>
          <p:nvPr>
            <p:ph type="ctrTitle"/>
          </p:nvPr>
        </p:nvSpPr>
        <p:spPr>
          <a:xfrm>
            <a:off x="1850525" y="1157925"/>
            <a:ext cx="5442900" cy="260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 sz="3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 sz="3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 sz="3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 sz="3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 sz="3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 sz="3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 sz="3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 sz="3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9" name="Google Shape;59;p16"/>
          <p:cNvSpPr txBox="1"/>
          <p:nvPr>
            <p:ph idx="1" type="subTitle"/>
          </p:nvPr>
        </p:nvSpPr>
        <p:spPr>
          <a:xfrm>
            <a:off x="2481900" y="3945600"/>
            <a:ext cx="4180200" cy="4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wo Columns">
  <p:cSld name="SECTION_TITLE_AND_DESCRIPTION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7"/>
          <p:cNvSpPr txBox="1"/>
          <p:nvPr>
            <p:ph type="title"/>
          </p:nvPr>
        </p:nvSpPr>
        <p:spPr>
          <a:xfrm>
            <a:off x="1937338" y="2463175"/>
            <a:ext cx="2390100" cy="54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2" name="Google Shape;62;p17"/>
          <p:cNvSpPr txBox="1"/>
          <p:nvPr>
            <p:ph idx="1" type="subTitle"/>
          </p:nvPr>
        </p:nvSpPr>
        <p:spPr>
          <a:xfrm>
            <a:off x="1937338" y="3148075"/>
            <a:ext cx="23901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3" name="Google Shape;63;p17"/>
          <p:cNvSpPr txBox="1"/>
          <p:nvPr>
            <p:ph idx="2" type="title"/>
          </p:nvPr>
        </p:nvSpPr>
        <p:spPr>
          <a:xfrm>
            <a:off x="4816563" y="2463175"/>
            <a:ext cx="2390100" cy="54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4" name="Google Shape;64;p17"/>
          <p:cNvSpPr txBox="1"/>
          <p:nvPr>
            <p:ph idx="3" type="subTitle"/>
          </p:nvPr>
        </p:nvSpPr>
        <p:spPr>
          <a:xfrm>
            <a:off x="4816563" y="3148075"/>
            <a:ext cx="23901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5" name="Google Shape;65;p17"/>
          <p:cNvSpPr txBox="1"/>
          <p:nvPr>
            <p:ph idx="4"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hree Columns ">
  <p:cSld name="SECTION_TITLE_AND_DESCRIPTION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8"/>
          <p:cNvSpPr txBox="1"/>
          <p:nvPr>
            <p:ph type="title"/>
          </p:nvPr>
        </p:nvSpPr>
        <p:spPr>
          <a:xfrm>
            <a:off x="3538497" y="2767975"/>
            <a:ext cx="2067000" cy="54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8" name="Google Shape;68;p18"/>
          <p:cNvSpPr txBox="1"/>
          <p:nvPr>
            <p:ph idx="1" type="subTitle"/>
          </p:nvPr>
        </p:nvSpPr>
        <p:spPr>
          <a:xfrm>
            <a:off x="3538497" y="3452875"/>
            <a:ext cx="20670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9" name="Google Shape;69;p18"/>
          <p:cNvSpPr txBox="1"/>
          <p:nvPr>
            <p:ph idx="2" type="title"/>
          </p:nvPr>
        </p:nvSpPr>
        <p:spPr>
          <a:xfrm>
            <a:off x="6028553" y="2767975"/>
            <a:ext cx="2067000" cy="54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0" name="Google Shape;70;p18"/>
          <p:cNvSpPr txBox="1"/>
          <p:nvPr>
            <p:ph idx="3" type="subTitle"/>
          </p:nvPr>
        </p:nvSpPr>
        <p:spPr>
          <a:xfrm>
            <a:off x="6028553" y="3452875"/>
            <a:ext cx="20670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1" name="Google Shape;71;p18"/>
          <p:cNvSpPr txBox="1"/>
          <p:nvPr>
            <p:ph idx="4"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2" name="Google Shape;72;p18"/>
          <p:cNvSpPr txBox="1"/>
          <p:nvPr>
            <p:ph idx="5" type="title"/>
          </p:nvPr>
        </p:nvSpPr>
        <p:spPr>
          <a:xfrm>
            <a:off x="1048447" y="2767975"/>
            <a:ext cx="2067000" cy="54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3" name="Google Shape;73;p18"/>
          <p:cNvSpPr txBox="1"/>
          <p:nvPr>
            <p:ph idx="6" type="subTitle"/>
          </p:nvPr>
        </p:nvSpPr>
        <p:spPr>
          <a:xfrm>
            <a:off x="1048447" y="3452875"/>
            <a:ext cx="20670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ext">
  <p:cSld name="TITLE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 txBox="1"/>
          <p:nvPr>
            <p:ph type="ctrTitle"/>
          </p:nvPr>
        </p:nvSpPr>
        <p:spPr>
          <a:xfrm>
            <a:off x="1273500" y="1369000"/>
            <a:ext cx="6597000" cy="210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b="1" sz="45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6" name="Google Shape;76;p19"/>
          <p:cNvSpPr txBox="1"/>
          <p:nvPr>
            <p:ph idx="1" type="subTitle"/>
          </p:nvPr>
        </p:nvSpPr>
        <p:spPr>
          <a:xfrm>
            <a:off x="2481900" y="2519525"/>
            <a:ext cx="4180200" cy="4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Design">
  <p:cSld name="CAPTION_ONLY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/>
          <p:nvPr>
            <p:ph type="title"/>
          </p:nvPr>
        </p:nvSpPr>
        <p:spPr>
          <a:xfrm>
            <a:off x="938500" y="445025"/>
            <a:ext cx="47022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/>
          <p:nvPr>
            <p:ph type="title"/>
          </p:nvPr>
        </p:nvSpPr>
        <p:spPr>
          <a:xfrm>
            <a:off x="3762670" y="3177750"/>
            <a:ext cx="3068700" cy="59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" name="Google Shape;13;p3"/>
          <p:cNvSpPr txBox="1"/>
          <p:nvPr>
            <p:ph hasCustomPrompt="1" idx="2" type="title"/>
          </p:nvPr>
        </p:nvSpPr>
        <p:spPr>
          <a:xfrm>
            <a:off x="1048270" y="3287500"/>
            <a:ext cx="2412900" cy="931500"/>
          </a:xfrm>
          <a:prstGeom prst="rect">
            <a:avLst/>
          </a:prstGeom>
          <a:effectLst>
            <a:outerShdw blurRad="114300" rotWithShape="0" algn="bl" dir="6360000" dist="28575">
              <a:schemeClr val="accent1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/>
          <p:nvPr>
            <p:ph idx="1" type="subTitle"/>
          </p:nvPr>
        </p:nvSpPr>
        <p:spPr>
          <a:xfrm>
            <a:off x="3762670" y="3720650"/>
            <a:ext cx="3068700" cy="4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Design 1">
  <p:cSld name="CAPTION_ONLY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1"/>
          <p:cNvSpPr txBox="1"/>
          <p:nvPr>
            <p:ph type="title"/>
          </p:nvPr>
        </p:nvSpPr>
        <p:spPr>
          <a:xfrm>
            <a:off x="938500" y="445025"/>
            <a:ext cx="47022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Design 2">
  <p:cSld name="CAPTION_ONLY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2"/>
          <p:cNvSpPr txBox="1"/>
          <p:nvPr>
            <p:ph type="title"/>
          </p:nvPr>
        </p:nvSpPr>
        <p:spPr>
          <a:xfrm>
            <a:off x="938500" y="445025"/>
            <a:ext cx="47022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Design 3">
  <p:cSld name="CAPTION_ONLY_1_1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3"/>
          <p:cNvSpPr txBox="1"/>
          <p:nvPr>
            <p:ph type="title"/>
          </p:nvPr>
        </p:nvSpPr>
        <p:spPr>
          <a:xfrm>
            <a:off x="938500" y="445025"/>
            <a:ext cx="47022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wo Lists">
  <p:cSld name="SECTION_TITLE_AND_DESCRIPTION_1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4"/>
          <p:cNvSpPr txBox="1"/>
          <p:nvPr>
            <p:ph type="title"/>
          </p:nvPr>
        </p:nvSpPr>
        <p:spPr>
          <a:xfrm>
            <a:off x="938500" y="445025"/>
            <a:ext cx="49647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7" name="Google Shape;87;p24"/>
          <p:cNvSpPr txBox="1"/>
          <p:nvPr>
            <p:ph idx="1" type="body"/>
          </p:nvPr>
        </p:nvSpPr>
        <p:spPr>
          <a:xfrm>
            <a:off x="1067241" y="2651775"/>
            <a:ext cx="3258900" cy="179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8" name="Google Shape;88;p24"/>
          <p:cNvSpPr txBox="1"/>
          <p:nvPr>
            <p:ph idx="2" type="body"/>
          </p:nvPr>
        </p:nvSpPr>
        <p:spPr>
          <a:xfrm>
            <a:off x="4673852" y="2651775"/>
            <a:ext cx="3258900" cy="179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9" name="Google Shape;89;p24"/>
          <p:cNvSpPr txBox="1"/>
          <p:nvPr>
            <p:ph idx="3" type="title"/>
          </p:nvPr>
        </p:nvSpPr>
        <p:spPr>
          <a:xfrm>
            <a:off x="1213499" y="1955125"/>
            <a:ext cx="3258900" cy="54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0" name="Google Shape;90;p24"/>
          <p:cNvSpPr txBox="1"/>
          <p:nvPr>
            <p:ph idx="4" type="title"/>
          </p:nvPr>
        </p:nvSpPr>
        <p:spPr>
          <a:xfrm>
            <a:off x="4820099" y="1955125"/>
            <a:ext cx="3258900" cy="54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Four Columns">
  <p:cSld name="TITLE_1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5"/>
          <p:cNvSpPr txBox="1"/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3" name="Google Shape;93;p25"/>
          <p:cNvSpPr txBox="1"/>
          <p:nvPr>
            <p:ph idx="2" type="title"/>
          </p:nvPr>
        </p:nvSpPr>
        <p:spPr>
          <a:xfrm>
            <a:off x="898386" y="3052625"/>
            <a:ext cx="1671600" cy="54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4" name="Google Shape;94;p25"/>
          <p:cNvSpPr txBox="1"/>
          <p:nvPr>
            <p:ph idx="1" type="subTitle"/>
          </p:nvPr>
        </p:nvSpPr>
        <p:spPr>
          <a:xfrm>
            <a:off x="898389" y="3558837"/>
            <a:ext cx="1671600" cy="11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5" name="Google Shape;95;p25"/>
          <p:cNvSpPr txBox="1"/>
          <p:nvPr>
            <p:ph idx="3" type="title"/>
          </p:nvPr>
        </p:nvSpPr>
        <p:spPr>
          <a:xfrm>
            <a:off x="2790261" y="3052625"/>
            <a:ext cx="1671600" cy="54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6" name="Google Shape;96;p25"/>
          <p:cNvSpPr txBox="1"/>
          <p:nvPr>
            <p:ph idx="4" type="subTitle"/>
          </p:nvPr>
        </p:nvSpPr>
        <p:spPr>
          <a:xfrm>
            <a:off x="2790264" y="3558837"/>
            <a:ext cx="1671600" cy="11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7" name="Google Shape;97;p25"/>
          <p:cNvSpPr txBox="1"/>
          <p:nvPr>
            <p:ph idx="5" type="title"/>
          </p:nvPr>
        </p:nvSpPr>
        <p:spPr>
          <a:xfrm>
            <a:off x="4682136" y="3052625"/>
            <a:ext cx="1671600" cy="54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8" name="Google Shape;98;p25"/>
          <p:cNvSpPr txBox="1"/>
          <p:nvPr>
            <p:ph idx="6" type="subTitle"/>
          </p:nvPr>
        </p:nvSpPr>
        <p:spPr>
          <a:xfrm>
            <a:off x="4682139" y="3558837"/>
            <a:ext cx="1671600" cy="11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9" name="Google Shape;99;p25"/>
          <p:cNvSpPr txBox="1"/>
          <p:nvPr>
            <p:ph idx="7" type="title"/>
          </p:nvPr>
        </p:nvSpPr>
        <p:spPr>
          <a:xfrm>
            <a:off x="6574011" y="3052625"/>
            <a:ext cx="1671600" cy="54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0" name="Google Shape;100;p25"/>
          <p:cNvSpPr txBox="1"/>
          <p:nvPr>
            <p:ph idx="8" type="subTitle"/>
          </p:nvPr>
        </p:nvSpPr>
        <p:spPr>
          <a:xfrm>
            <a:off x="6574014" y="3558837"/>
            <a:ext cx="1671600" cy="11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Numbers">
  <p:cSld name="CAPTION_ONLY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6"/>
          <p:cNvSpPr txBox="1"/>
          <p:nvPr>
            <p:ph hasCustomPrompt="1" type="title"/>
          </p:nvPr>
        </p:nvSpPr>
        <p:spPr>
          <a:xfrm>
            <a:off x="4996800" y="661843"/>
            <a:ext cx="3159300" cy="723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3" name="Google Shape;103;p26"/>
          <p:cNvSpPr txBox="1"/>
          <p:nvPr>
            <p:ph idx="1" type="subTitle"/>
          </p:nvPr>
        </p:nvSpPr>
        <p:spPr>
          <a:xfrm>
            <a:off x="4911000" y="1265850"/>
            <a:ext cx="3330900" cy="41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04" name="Google Shape;104;p26"/>
          <p:cNvSpPr txBox="1"/>
          <p:nvPr>
            <p:ph hasCustomPrompt="1" idx="2" type="title"/>
          </p:nvPr>
        </p:nvSpPr>
        <p:spPr>
          <a:xfrm>
            <a:off x="4996800" y="2099193"/>
            <a:ext cx="3159300" cy="723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5" name="Google Shape;105;p26"/>
          <p:cNvSpPr txBox="1"/>
          <p:nvPr>
            <p:ph idx="3" type="subTitle"/>
          </p:nvPr>
        </p:nvSpPr>
        <p:spPr>
          <a:xfrm>
            <a:off x="4911000" y="2703200"/>
            <a:ext cx="3330900" cy="41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06" name="Google Shape;106;p26"/>
          <p:cNvSpPr txBox="1"/>
          <p:nvPr>
            <p:ph hasCustomPrompt="1" idx="4" type="title"/>
          </p:nvPr>
        </p:nvSpPr>
        <p:spPr>
          <a:xfrm>
            <a:off x="4996800" y="3536543"/>
            <a:ext cx="3159300" cy="723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7" name="Google Shape;107;p26"/>
          <p:cNvSpPr txBox="1"/>
          <p:nvPr>
            <p:ph idx="5" type="subTitle"/>
          </p:nvPr>
        </p:nvSpPr>
        <p:spPr>
          <a:xfrm>
            <a:off x="4911000" y="4140550"/>
            <a:ext cx="3330900" cy="41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Six Columns  ">
  <p:cSld name="SECTION_TITLE_AND_DESCRIPTION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7"/>
          <p:cNvSpPr txBox="1"/>
          <p:nvPr>
            <p:ph type="title"/>
          </p:nvPr>
        </p:nvSpPr>
        <p:spPr>
          <a:xfrm>
            <a:off x="3538497" y="1818541"/>
            <a:ext cx="2067000" cy="54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0" name="Google Shape;110;p27"/>
          <p:cNvSpPr txBox="1"/>
          <p:nvPr>
            <p:ph idx="1" type="subTitle"/>
          </p:nvPr>
        </p:nvSpPr>
        <p:spPr>
          <a:xfrm>
            <a:off x="3538498" y="2324765"/>
            <a:ext cx="2067000" cy="64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1" name="Google Shape;111;p27"/>
          <p:cNvSpPr txBox="1"/>
          <p:nvPr>
            <p:ph idx="2" type="title"/>
          </p:nvPr>
        </p:nvSpPr>
        <p:spPr>
          <a:xfrm>
            <a:off x="6028553" y="1818541"/>
            <a:ext cx="2067000" cy="54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2" name="Google Shape;112;p27"/>
          <p:cNvSpPr txBox="1"/>
          <p:nvPr>
            <p:ph idx="3" type="subTitle"/>
          </p:nvPr>
        </p:nvSpPr>
        <p:spPr>
          <a:xfrm>
            <a:off x="6028552" y="2324765"/>
            <a:ext cx="2067000" cy="64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3" name="Google Shape;113;p27"/>
          <p:cNvSpPr txBox="1"/>
          <p:nvPr>
            <p:ph idx="4"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4" name="Google Shape;114;p27"/>
          <p:cNvSpPr txBox="1"/>
          <p:nvPr>
            <p:ph idx="5" type="title"/>
          </p:nvPr>
        </p:nvSpPr>
        <p:spPr>
          <a:xfrm>
            <a:off x="1048447" y="1818541"/>
            <a:ext cx="2067000" cy="54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5" name="Google Shape;115;p27"/>
          <p:cNvSpPr txBox="1"/>
          <p:nvPr>
            <p:ph idx="6" type="subTitle"/>
          </p:nvPr>
        </p:nvSpPr>
        <p:spPr>
          <a:xfrm>
            <a:off x="1048450" y="2324765"/>
            <a:ext cx="2067000" cy="64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6" name="Google Shape;116;p27"/>
          <p:cNvSpPr txBox="1"/>
          <p:nvPr>
            <p:ph idx="7" type="title"/>
          </p:nvPr>
        </p:nvSpPr>
        <p:spPr>
          <a:xfrm>
            <a:off x="3538497" y="3325035"/>
            <a:ext cx="2067000" cy="54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7" name="Google Shape;117;p27"/>
          <p:cNvSpPr txBox="1"/>
          <p:nvPr>
            <p:ph idx="8" type="subTitle"/>
          </p:nvPr>
        </p:nvSpPr>
        <p:spPr>
          <a:xfrm>
            <a:off x="3538498" y="3831259"/>
            <a:ext cx="2067000" cy="64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8" name="Google Shape;118;p27"/>
          <p:cNvSpPr txBox="1"/>
          <p:nvPr>
            <p:ph idx="9" type="title"/>
          </p:nvPr>
        </p:nvSpPr>
        <p:spPr>
          <a:xfrm>
            <a:off x="6028553" y="3325035"/>
            <a:ext cx="2067000" cy="54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9" name="Google Shape;119;p27"/>
          <p:cNvSpPr txBox="1"/>
          <p:nvPr>
            <p:ph idx="13" type="subTitle"/>
          </p:nvPr>
        </p:nvSpPr>
        <p:spPr>
          <a:xfrm>
            <a:off x="6028552" y="3831259"/>
            <a:ext cx="2067000" cy="64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0" name="Google Shape;120;p27"/>
          <p:cNvSpPr txBox="1"/>
          <p:nvPr>
            <p:ph idx="14" type="title"/>
          </p:nvPr>
        </p:nvSpPr>
        <p:spPr>
          <a:xfrm>
            <a:off x="1048447" y="3325035"/>
            <a:ext cx="2067000" cy="54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1" name="Google Shape;121;p27"/>
          <p:cNvSpPr txBox="1"/>
          <p:nvPr>
            <p:ph idx="15" type="subTitle"/>
          </p:nvPr>
        </p:nvSpPr>
        <p:spPr>
          <a:xfrm>
            <a:off x="1048450" y="3831259"/>
            <a:ext cx="2067000" cy="64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Four Columns 1">
  <p:cSld name="TITLE_1_1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8"/>
          <p:cNvSpPr txBox="1"/>
          <p:nvPr>
            <p:ph type="title"/>
          </p:nvPr>
        </p:nvSpPr>
        <p:spPr>
          <a:xfrm>
            <a:off x="938500" y="445025"/>
            <a:ext cx="50436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4" name="Google Shape;124;p28"/>
          <p:cNvSpPr txBox="1"/>
          <p:nvPr>
            <p:ph idx="2" type="title"/>
          </p:nvPr>
        </p:nvSpPr>
        <p:spPr>
          <a:xfrm>
            <a:off x="1338238" y="2359825"/>
            <a:ext cx="2727600" cy="37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5" name="Google Shape;125;p28"/>
          <p:cNvSpPr txBox="1"/>
          <p:nvPr>
            <p:ph idx="1" type="subTitle"/>
          </p:nvPr>
        </p:nvSpPr>
        <p:spPr>
          <a:xfrm>
            <a:off x="1338238" y="1713051"/>
            <a:ext cx="2727600" cy="60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6" name="Google Shape;126;p28"/>
          <p:cNvSpPr txBox="1"/>
          <p:nvPr>
            <p:ph idx="3" type="title"/>
          </p:nvPr>
        </p:nvSpPr>
        <p:spPr>
          <a:xfrm>
            <a:off x="1338238" y="3988950"/>
            <a:ext cx="2727600" cy="37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7" name="Google Shape;127;p28"/>
          <p:cNvSpPr txBox="1"/>
          <p:nvPr>
            <p:ph idx="4" type="subTitle"/>
          </p:nvPr>
        </p:nvSpPr>
        <p:spPr>
          <a:xfrm>
            <a:off x="1338238" y="3342176"/>
            <a:ext cx="2727600" cy="60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8" name="Google Shape;128;p28"/>
          <p:cNvSpPr txBox="1"/>
          <p:nvPr>
            <p:ph idx="5" type="title"/>
          </p:nvPr>
        </p:nvSpPr>
        <p:spPr>
          <a:xfrm>
            <a:off x="5078163" y="2359825"/>
            <a:ext cx="2727600" cy="37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9" name="Google Shape;129;p28"/>
          <p:cNvSpPr txBox="1"/>
          <p:nvPr>
            <p:ph idx="6" type="subTitle"/>
          </p:nvPr>
        </p:nvSpPr>
        <p:spPr>
          <a:xfrm>
            <a:off x="5078163" y="1713051"/>
            <a:ext cx="2727600" cy="60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0" name="Google Shape;130;p28"/>
          <p:cNvSpPr txBox="1"/>
          <p:nvPr>
            <p:ph idx="7" type="title"/>
          </p:nvPr>
        </p:nvSpPr>
        <p:spPr>
          <a:xfrm>
            <a:off x="5078163" y="3988950"/>
            <a:ext cx="2727600" cy="37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1" name="Google Shape;131;p28"/>
          <p:cNvSpPr txBox="1"/>
          <p:nvPr>
            <p:ph idx="8" type="subTitle"/>
          </p:nvPr>
        </p:nvSpPr>
        <p:spPr>
          <a:xfrm>
            <a:off x="5078163" y="3342176"/>
            <a:ext cx="2727600" cy="60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">
  <p:cSld name="SECTION_TITLE_AND_DESCRIPTION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9"/>
          <p:cNvSpPr txBox="1"/>
          <p:nvPr>
            <p:ph idx="1" type="subTitle"/>
          </p:nvPr>
        </p:nvSpPr>
        <p:spPr>
          <a:xfrm>
            <a:off x="5817050" y="2435925"/>
            <a:ext cx="2556300" cy="204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4" name="Google Shape;134;p29"/>
          <p:cNvSpPr txBox="1"/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1">
  <p:cSld name="TITLE_ONLY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0"/>
          <p:cNvSpPr txBox="1"/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7" name="Google Shape;137;p30"/>
          <p:cNvSpPr txBox="1"/>
          <p:nvPr>
            <p:ph idx="1" type="subTitle"/>
          </p:nvPr>
        </p:nvSpPr>
        <p:spPr>
          <a:xfrm>
            <a:off x="938500" y="2435925"/>
            <a:ext cx="2556300" cy="204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/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Google Shape;17;p4"/>
          <p:cNvSpPr txBox="1"/>
          <p:nvPr>
            <p:ph idx="1" type="body"/>
          </p:nvPr>
        </p:nvSpPr>
        <p:spPr>
          <a:xfrm>
            <a:off x="938500" y="1659275"/>
            <a:ext cx="4946400" cy="276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2">
  <p:cSld name="CAPTION_ONLY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1"/>
          <p:cNvSpPr txBox="1"/>
          <p:nvPr>
            <p:ph type="title"/>
          </p:nvPr>
        </p:nvSpPr>
        <p:spPr>
          <a:xfrm>
            <a:off x="938500" y="445025"/>
            <a:ext cx="57357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0" name="Google Shape;140;p31"/>
          <p:cNvSpPr txBox="1"/>
          <p:nvPr>
            <p:ph idx="1" type="subTitle"/>
          </p:nvPr>
        </p:nvSpPr>
        <p:spPr>
          <a:xfrm>
            <a:off x="5817050" y="2435925"/>
            <a:ext cx="2556300" cy="204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">
  <p:cSld name="SECTION_HEADER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2"/>
          <p:cNvSpPr txBox="1"/>
          <p:nvPr>
            <p:ph type="title"/>
          </p:nvPr>
        </p:nvSpPr>
        <p:spPr>
          <a:xfrm>
            <a:off x="2062800" y="2442050"/>
            <a:ext cx="5018400" cy="59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3" name="Google Shape;143;p32"/>
          <p:cNvSpPr txBox="1"/>
          <p:nvPr>
            <p:ph idx="1" type="subTitle"/>
          </p:nvPr>
        </p:nvSpPr>
        <p:spPr>
          <a:xfrm>
            <a:off x="2896500" y="3391325"/>
            <a:ext cx="3351000" cy="119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 + Credits">
  <p:cSld name="SECTION_HEADER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3"/>
          <p:cNvSpPr txBox="1"/>
          <p:nvPr>
            <p:ph type="title"/>
          </p:nvPr>
        </p:nvSpPr>
        <p:spPr>
          <a:xfrm>
            <a:off x="924870" y="760375"/>
            <a:ext cx="3068700" cy="59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6" name="Google Shape;146;p33"/>
          <p:cNvSpPr txBox="1"/>
          <p:nvPr>
            <p:ph idx="1" type="subTitle"/>
          </p:nvPr>
        </p:nvSpPr>
        <p:spPr>
          <a:xfrm>
            <a:off x="924875" y="1684275"/>
            <a:ext cx="3305400" cy="109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47" name="Google Shape;147;p33"/>
          <p:cNvSpPr txBox="1"/>
          <p:nvPr/>
        </p:nvSpPr>
        <p:spPr>
          <a:xfrm>
            <a:off x="924875" y="3570000"/>
            <a:ext cx="33054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CREDITS: This presentation template was created by </a:t>
            </a:r>
            <a:r>
              <a:rPr lang="en" sz="1000">
                <a:solidFill>
                  <a:schemeClr val="accent1"/>
                </a:solidFill>
                <a:uFill>
                  <a:noFill/>
                </a:uFill>
                <a:latin typeface="Montserrat Medium"/>
                <a:ea typeface="Montserrat Medium"/>
                <a:cs typeface="Montserrat Medium"/>
                <a:sym typeface="Montserrat Medium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including icons by </a:t>
            </a:r>
            <a:r>
              <a:rPr lang="en" sz="1000">
                <a:solidFill>
                  <a:schemeClr val="accent1"/>
                </a:solidFill>
                <a:uFill>
                  <a:noFill/>
                </a:uFill>
                <a:latin typeface="Montserrat Medium"/>
                <a:ea typeface="Montserrat Medium"/>
                <a:cs typeface="Montserrat Medium"/>
                <a:sym typeface="Montserrat Medium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and infographics &amp; images by </a:t>
            </a:r>
            <a:r>
              <a:rPr lang="en" sz="1000">
                <a:solidFill>
                  <a:schemeClr val="accent1"/>
                </a:solidFill>
                <a:uFill>
                  <a:noFill/>
                </a:uFill>
                <a:latin typeface="Montserrat Medium"/>
                <a:ea typeface="Montserrat Medium"/>
                <a:cs typeface="Montserrat Medium"/>
                <a:sym typeface="Montserrat Medium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 </a:t>
            </a:r>
            <a:endParaRPr sz="1000">
              <a:solidFill>
                <a:schemeClr val="accen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accen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Bullet points 1">
  <p:cSld name="SECTION_TITLE_AND_DESCRIPTION_1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4"/>
          <p:cNvSpPr txBox="1"/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0" name="Google Shape;150;p34"/>
          <p:cNvSpPr txBox="1"/>
          <p:nvPr>
            <p:ph idx="1" type="body"/>
          </p:nvPr>
        </p:nvSpPr>
        <p:spPr>
          <a:xfrm>
            <a:off x="938500" y="1659275"/>
            <a:ext cx="4946400" cy="276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list">
  <p:cSld name="TITLE_AND_TWO_COLUMNS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5"/>
          <p:cNvSpPr txBox="1"/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3" name="Google Shape;153;p35"/>
          <p:cNvSpPr txBox="1"/>
          <p:nvPr>
            <p:ph idx="1" type="body"/>
          </p:nvPr>
        </p:nvSpPr>
        <p:spPr>
          <a:xfrm>
            <a:off x="5037525" y="1659275"/>
            <a:ext cx="3186900" cy="276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/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" name="Google Shape;20;p5"/>
          <p:cNvSpPr txBox="1"/>
          <p:nvPr>
            <p:ph idx="1" type="body"/>
          </p:nvPr>
        </p:nvSpPr>
        <p:spPr>
          <a:xfrm>
            <a:off x="938500" y="1659275"/>
            <a:ext cx="3186900" cy="276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1" name="Google Shape;21;p5"/>
          <p:cNvSpPr txBox="1"/>
          <p:nvPr>
            <p:ph idx="2" type="body"/>
          </p:nvPr>
        </p:nvSpPr>
        <p:spPr>
          <a:xfrm>
            <a:off x="5037525" y="1659275"/>
            <a:ext cx="3186900" cy="276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 txBox="1"/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/>
          <p:nvPr>
            <p:ph type="title"/>
          </p:nvPr>
        </p:nvSpPr>
        <p:spPr>
          <a:xfrm>
            <a:off x="5337175" y="1297125"/>
            <a:ext cx="2837400" cy="1252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6" name="Google Shape;26;p7"/>
          <p:cNvSpPr txBox="1"/>
          <p:nvPr>
            <p:ph idx="1" type="body"/>
          </p:nvPr>
        </p:nvSpPr>
        <p:spPr>
          <a:xfrm>
            <a:off x="5337175" y="2593875"/>
            <a:ext cx="2837400" cy="125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1pPr>
            <a:lvl2pPr indent="-3302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2pPr>
            <a:lvl3pPr indent="-3302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3pPr>
            <a:lvl4pPr indent="-3302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4pPr>
            <a:lvl5pPr indent="-3302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5pPr>
            <a:lvl6pPr indent="-3302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6pPr>
            <a:lvl7pPr indent="-3302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7pPr>
            <a:lvl8pPr indent="-3302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8pPr>
            <a:lvl9pPr indent="-3302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"/>
          <p:cNvSpPr txBox="1"/>
          <p:nvPr>
            <p:ph type="title"/>
          </p:nvPr>
        </p:nvSpPr>
        <p:spPr>
          <a:xfrm>
            <a:off x="929477" y="436183"/>
            <a:ext cx="2746500" cy="409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/>
        </p:txBody>
      </p:sp>
      <p:pic>
        <p:nvPicPr>
          <p:cNvPr id="29" name="Google Shape;29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3278924" y="414050"/>
            <a:ext cx="7626551" cy="2883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5400000">
            <a:off x="4822414" y="-351911"/>
            <a:ext cx="9309797" cy="352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/>
          <p:nvPr>
            <p:ph idx="1" type="subTitle"/>
          </p:nvPr>
        </p:nvSpPr>
        <p:spPr>
          <a:xfrm>
            <a:off x="938500" y="1769575"/>
            <a:ext cx="28716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3" name="Google Shape;33;p9"/>
          <p:cNvSpPr txBox="1"/>
          <p:nvPr>
            <p:ph idx="2" type="body"/>
          </p:nvPr>
        </p:nvSpPr>
        <p:spPr>
          <a:xfrm>
            <a:off x="4703375" y="909600"/>
            <a:ext cx="3468900" cy="332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4" name="Google Shape;34;p9"/>
          <p:cNvSpPr txBox="1"/>
          <p:nvPr>
            <p:ph type="title"/>
          </p:nvPr>
        </p:nvSpPr>
        <p:spPr>
          <a:xfrm>
            <a:off x="938500" y="445025"/>
            <a:ext cx="32238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0"/>
          <p:cNvSpPr txBox="1"/>
          <p:nvPr>
            <p:ph type="title"/>
          </p:nvPr>
        </p:nvSpPr>
        <p:spPr>
          <a:xfrm>
            <a:off x="938500" y="445025"/>
            <a:ext cx="57357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theme" Target="../theme/theme3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 ExtraBold"/>
              <a:buNone/>
              <a:defRPr sz="28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0E2A47"/>
        </a:solid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6"/>
          <p:cNvSpPr txBox="1"/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/>
        </p:txBody>
      </p:sp>
      <p:sp>
        <p:nvSpPr>
          <p:cNvPr id="156" name="Google Shape;156;p36"/>
          <p:cNvSpPr txBox="1"/>
          <p:nvPr>
            <p:ph idx="1" type="body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2984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2984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2984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2984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2984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2984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2984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2984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2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github.com/Mooler0410/LLMsPracticalGuide/blob/main/imgs/tree.png" TargetMode="External"/><Relationship Id="rId4" Type="http://schemas.openxmlformats.org/officeDocument/2006/relationships/image" Target="../media/image34.png"/><Relationship Id="rId5" Type="http://schemas.openxmlformats.org/officeDocument/2006/relationships/hyperlink" Target="https://arxiv.org/abs/1706.03762" TargetMode="External"/><Relationship Id="rId6" Type="http://schemas.openxmlformats.org/officeDocument/2006/relationships/image" Target="../media/image3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neptune.ai/blog/nlp-models-infrastructure-cost-optimization" TargetMode="External"/><Relationship Id="rId4" Type="http://schemas.openxmlformats.org/officeDocument/2006/relationships/image" Target="../media/image3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arxiv.org/abs/2001.08361" TargetMode="External"/><Relationship Id="rId4" Type="http://schemas.openxmlformats.org/officeDocument/2006/relationships/image" Target="../media/image46.png"/><Relationship Id="rId5" Type="http://schemas.openxmlformats.org/officeDocument/2006/relationships/image" Target="../media/image4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crfm.stanford.edu/2023/03/13/alpaca.html" TargetMode="External"/><Relationship Id="rId4" Type="http://schemas.openxmlformats.org/officeDocument/2006/relationships/image" Target="../media/image47.png"/><Relationship Id="rId5" Type="http://schemas.openxmlformats.org/officeDocument/2006/relationships/image" Target="../media/image4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://bit.ly/2PfT4lq" TargetMode="External"/><Relationship Id="rId4" Type="http://schemas.openxmlformats.org/officeDocument/2006/relationships/image" Target="../media/image3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png"/><Relationship Id="rId4" Type="http://schemas.openxmlformats.org/officeDocument/2006/relationships/image" Target="../media/image23.png"/><Relationship Id="rId5" Type="http://schemas.openxmlformats.org/officeDocument/2006/relationships/hyperlink" Target="https://www.americanscientist.org/article/first-links-in-the-markov-chain" TargetMode="External"/><Relationship Id="rId6" Type="http://schemas.openxmlformats.org/officeDocument/2006/relationships/image" Target="../media/image3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en.wikipedia.org/wiki/Turing_test#/media/File:Turing_test_diagram.png" TargetMode="External"/><Relationship Id="rId4" Type="http://schemas.openxmlformats.org/officeDocument/2006/relationships/image" Target="../media/image2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medium.com/nlp-chatbot-survey/computational-lingustics-754c16fc7355" TargetMode="External"/><Relationship Id="rId4" Type="http://schemas.openxmlformats.org/officeDocument/2006/relationships/image" Target="../media/image25.gif"/><Relationship Id="rId5" Type="http://schemas.openxmlformats.org/officeDocument/2006/relationships/hyperlink" Target="https://pl.wikipedia.org/wiki/AIML" TargetMode="External"/><Relationship Id="rId6" Type="http://schemas.openxmlformats.org/officeDocument/2006/relationships/image" Target="../media/image24.png"/><Relationship Id="rId7" Type="http://schemas.openxmlformats.org/officeDocument/2006/relationships/hyperlink" Target="https://en.wikipedia.org/wiki/Cleverbot" TargetMode="External"/><Relationship Id="rId8" Type="http://schemas.openxmlformats.org/officeDocument/2006/relationships/image" Target="../media/image2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writings.stephenwolfram.com/2011/01/jeopardy-ibm-and-wolframalpha/" TargetMode="External"/><Relationship Id="rId4" Type="http://schemas.openxmlformats.org/officeDocument/2006/relationships/image" Target="../media/image28.jpg"/><Relationship Id="rId5" Type="http://schemas.openxmlformats.org/officeDocument/2006/relationships/hyperlink" Target="https://dl.acm.org/doi/pdf/10.1145/1460690.1460714" TargetMode="External"/><Relationship Id="rId6" Type="http://schemas.openxmlformats.org/officeDocument/2006/relationships/image" Target="../media/image2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transformainsights.com/ai-machine-learning" TargetMode="External"/><Relationship Id="rId4" Type="http://schemas.openxmlformats.org/officeDocument/2006/relationships/image" Target="../media/image36.jpg"/><Relationship Id="rId5" Type="http://schemas.openxmlformats.org/officeDocument/2006/relationships/image" Target="../media/image30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www.nvidia.com/pl-pl/geforce/news/geforce-rtx-founders-graphics-card-breakdown/" TargetMode="External"/><Relationship Id="rId4" Type="http://schemas.openxmlformats.org/officeDocument/2006/relationships/image" Target="../media/image37.png"/><Relationship Id="rId5" Type="http://schemas.openxmlformats.org/officeDocument/2006/relationships/image" Target="../media/image40.png"/><Relationship Id="rId6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8"/>
          <p:cNvSpPr txBox="1"/>
          <p:nvPr>
            <p:ph type="ctrTitle"/>
          </p:nvPr>
        </p:nvSpPr>
        <p:spPr>
          <a:xfrm>
            <a:off x="2175900" y="1950100"/>
            <a:ext cx="4792200" cy="644700"/>
          </a:xfrm>
          <a:prstGeom prst="rect">
            <a:avLst/>
          </a:prstGeom>
          <a:effectLst>
            <a:outerShdw blurRad="142875" rotWithShape="0" algn="bl" dir="8760000" dist="19050">
              <a:srgbClr val="76A5AF">
                <a:alpha val="50000"/>
              </a:srgb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Dlaczego teraz?</a:t>
            </a:r>
            <a:endParaRPr/>
          </a:p>
        </p:txBody>
      </p:sp>
      <p:sp>
        <p:nvSpPr>
          <p:cNvPr id="163" name="Google Shape;163;p38"/>
          <p:cNvSpPr txBox="1"/>
          <p:nvPr>
            <p:ph idx="1" type="subTitle"/>
          </p:nvPr>
        </p:nvSpPr>
        <p:spPr>
          <a:xfrm>
            <a:off x="2044200" y="3704650"/>
            <a:ext cx="5055600" cy="4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Krzysztof Joachimiak</a:t>
            </a:r>
            <a:endParaRPr/>
          </a:p>
        </p:txBody>
      </p:sp>
      <p:sp>
        <p:nvSpPr>
          <p:cNvPr id="164" name="Google Shape;164;p38"/>
          <p:cNvSpPr txBox="1"/>
          <p:nvPr>
            <p:ph type="ctrTitle"/>
          </p:nvPr>
        </p:nvSpPr>
        <p:spPr>
          <a:xfrm>
            <a:off x="2941650" y="2624375"/>
            <a:ext cx="3295800" cy="528000"/>
          </a:xfrm>
          <a:prstGeom prst="rect">
            <a:avLst/>
          </a:prstGeom>
          <a:effectLst>
            <a:outerShdw blurRad="100013" rotWithShape="0" algn="bl" dir="8460000" dist="19050">
              <a:srgbClr val="76A5AF">
                <a:alpha val="50000"/>
              </a:srgb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200">
                <a:latin typeface="Montserrat ExtraLight"/>
                <a:ea typeface="Montserrat ExtraLight"/>
                <a:cs typeface="Montserrat ExtraLight"/>
                <a:sym typeface="Montserrat ExtraLight"/>
              </a:rPr>
              <a:t>E</a:t>
            </a:r>
            <a:r>
              <a:rPr b="0" lang="en" sz="2200">
                <a:latin typeface="Montserrat ExtraLight"/>
                <a:ea typeface="Montserrat ExtraLight"/>
                <a:cs typeface="Montserrat ExtraLight"/>
                <a:sym typeface="Montserrat ExtraLight"/>
              </a:rPr>
              <a:t>wolucja AI </a:t>
            </a:r>
            <a:endParaRPr b="0" sz="2200"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cxnSp>
        <p:nvCxnSpPr>
          <p:cNvPr id="165" name="Google Shape;165;p38"/>
          <p:cNvCxnSpPr/>
          <p:nvPr/>
        </p:nvCxnSpPr>
        <p:spPr>
          <a:xfrm>
            <a:off x="3190500" y="2565172"/>
            <a:ext cx="27630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  <a:effectLst>
            <a:outerShdw blurRad="57150" rotWithShape="0" algn="bl" dir="5400000" dist="19050">
              <a:srgbClr val="FFFFFF">
                <a:alpha val="50000"/>
              </a:srgbClr>
            </a:outerShdw>
          </a:effectLst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7"/>
          <p:cNvSpPr txBox="1"/>
          <p:nvPr>
            <p:ph type="title"/>
          </p:nvPr>
        </p:nvSpPr>
        <p:spPr>
          <a:xfrm>
            <a:off x="565200" y="372900"/>
            <a:ext cx="80136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Ewolucja architektury</a:t>
            </a:r>
            <a:endParaRPr/>
          </a:p>
        </p:txBody>
      </p:sp>
      <p:sp>
        <p:nvSpPr>
          <p:cNvPr id="271" name="Google Shape;271;p47"/>
          <p:cNvSpPr txBox="1"/>
          <p:nvPr/>
        </p:nvSpPr>
        <p:spPr>
          <a:xfrm>
            <a:off x="889350" y="4590650"/>
            <a:ext cx="6820200" cy="2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150">
              <a:solidFill>
                <a:schemeClr val="accent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72" name="Google Shape;272;p47"/>
          <p:cNvSpPr txBox="1"/>
          <p:nvPr/>
        </p:nvSpPr>
        <p:spPr>
          <a:xfrm>
            <a:off x="2390675" y="3594900"/>
            <a:ext cx="4059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>
                <a:latin typeface="Montserrat"/>
                <a:ea typeface="Montserrat"/>
                <a:cs typeface="Montserrat"/>
                <a:sym typeface="Montserrat"/>
              </a:rPr>
              <a:t>Źródło: </a:t>
            </a:r>
            <a:endParaRPr sz="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>
                <a:latin typeface="Montserrat"/>
                <a:ea typeface="Montserrat"/>
                <a:cs typeface="Montserrat"/>
                <a:sym typeface="Montserrat"/>
              </a:rPr>
              <a:t>https://paperswithcode.com/method/linear-regresion</a:t>
            </a:r>
            <a:endParaRPr sz="4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73" name="Google Shape;273;p47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46000" y="1011000"/>
            <a:ext cx="4658299" cy="3712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47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6350" y="1011000"/>
            <a:ext cx="2927301" cy="3778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8"/>
          <p:cNvSpPr txBox="1"/>
          <p:nvPr>
            <p:ph type="title"/>
          </p:nvPr>
        </p:nvSpPr>
        <p:spPr>
          <a:xfrm>
            <a:off x="565200" y="372900"/>
            <a:ext cx="80136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Zwiększenie rozmiaru modeli</a:t>
            </a:r>
            <a:endParaRPr/>
          </a:p>
        </p:txBody>
      </p:sp>
      <p:sp>
        <p:nvSpPr>
          <p:cNvPr id="280" name="Google Shape;280;p48"/>
          <p:cNvSpPr txBox="1"/>
          <p:nvPr/>
        </p:nvSpPr>
        <p:spPr>
          <a:xfrm>
            <a:off x="889350" y="4590650"/>
            <a:ext cx="6820200" cy="2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150">
              <a:solidFill>
                <a:schemeClr val="accent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81" name="Google Shape;281;p48"/>
          <p:cNvSpPr txBox="1"/>
          <p:nvPr/>
        </p:nvSpPr>
        <p:spPr>
          <a:xfrm>
            <a:off x="2390675" y="3594900"/>
            <a:ext cx="4059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>
                <a:latin typeface="Montserrat"/>
                <a:ea typeface="Montserrat"/>
                <a:cs typeface="Montserrat"/>
                <a:sym typeface="Montserrat"/>
              </a:rPr>
              <a:t>Źródło: </a:t>
            </a:r>
            <a:endParaRPr sz="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>
                <a:latin typeface="Montserrat"/>
                <a:ea typeface="Montserrat"/>
                <a:cs typeface="Montserrat"/>
                <a:sym typeface="Montserrat"/>
              </a:rPr>
              <a:t>https://paperswithcode.com/method/linear-regresion</a:t>
            </a:r>
            <a:endParaRPr sz="4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2" name="Google Shape;282;p48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7625" y="1124725"/>
            <a:ext cx="5076776" cy="351670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48"/>
          <p:cNvSpPr txBox="1"/>
          <p:nvPr/>
        </p:nvSpPr>
        <p:spPr>
          <a:xfrm>
            <a:off x="5733000" y="1521350"/>
            <a:ext cx="32670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</a:pPr>
            <a:r>
              <a:rPr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Można w miarę precyzyjnie prognozować przyrosty jakości modelu 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</a:pPr>
            <a:r>
              <a:rPr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 coraz większych modelach występuje efekt ulepszeń-niespodzianek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</a:pPr>
            <a:r>
              <a:rPr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Parametry, dane, czas treningu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9"/>
          <p:cNvSpPr txBox="1"/>
          <p:nvPr>
            <p:ph type="title"/>
          </p:nvPr>
        </p:nvSpPr>
        <p:spPr>
          <a:xfrm>
            <a:off x="565200" y="372900"/>
            <a:ext cx="80136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Scaling Laws for Neural Language Models</a:t>
            </a:r>
            <a:endParaRPr/>
          </a:p>
        </p:txBody>
      </p:sp>
      <p:sp>
        <p:nvSpPr>
          <p:cNvPr id="289" name="Google Shape;289;p49"/>
          <p:cNvSpPr txBox="1"/>
          <p:nvPr/>
        </p:nvSpPr>
        <p:spPr>
          <a:xfrm>
            <a:off x="1206725" y="4590650"/>
            <a:ext cx="6820200" cy="2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150">
              <a:solidFill>
                <a:schemeClr val="accent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90" name="Google Shape;290;p49"/>
          <p:cNvSpPr txBox="1"/>
          <p:nvPr/>
        </p:nvSpPr>
        <p:spPr>
          <a:xfrm>
            <a:off x="2390675" y="3594900"/>
            <a:ext cx="4059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>
                <a:latin typeface="Montserrat"/>
                <a:ea typeface="Montserrat"/>
                <a:cs typeface="Montserrat"/>
                <a:sym typeface="Montserrat"/>
              </a:rPr>
              <a:t>Źródło: </a:t>
            </a:r>
            <a:endParaRPr sz="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>
                <a:latin typeface="Montserrat"/>
                <a:ea typeface="Montserrat"/>
                <a:cs typeface="Montserrat"/>
                <a:sym typeface="Montserrat"/>
              </a:rPr>
              <a:t>https://paperswithcode.com/method/linear-regresion</a:t>
            </a:r>
            <a:endParaRPr sz="4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91" name="Google Shape;291;p49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0200" y="1129125"/>
            <a:ext cx="4629052" cy="3601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28850" y="2115199"/>
            <a:ext cx="4749325" cy="154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50"/>
          <p:cNvSpPr txBox="1"/>
          <p:nvPr>
            <p:ph type="title"/>
          </p:nvPr>
        </p:nvSpPr>
        <p:spPr>
          <a:xfrm>
            <a:off x="938500" y="445025"/>
            <a:ext cx="8013600" cy="62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Trend - zmniejszanie modeli</a:t>
            </a:r>
            <a:endParaRPr/>
          </a:p>
        </p:txBody>
      </p:sp>
      <p:sp>
        <p:nvSpPr>
          <p:cNvPr id="298" name="Google Shape;298;p50"/>
          <p:cNvSpPr txBox="1"/>
          <p:nvPr/>
        </p:nvSpPr>
        <p:spPr>
          <a:xfrm>
            <a:off x="889350" y="4590650"/>
            <a:ext cx="6820200" cy="2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150">
              <a:solidFill>
                <a:schemeClr val="accent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299" name="Google Shape;299;p50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8325" y="902100"/>
            <a:ext cx="4720574" cy="1820926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50"/>
          <p:cNvSpPr txBox="1"/>
          <p:nvPr/>
        </p:nvSpPr>
        <p:spPr>
          <a:xfrm>
            <a:off x="5510025" y="1521350"/>
            <a:ext cx="32670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Najpopularniejsze techniki: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</a:pPr>
            <a:r>
              <a:rPr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Destylowanie wiedzy z większych modeli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</a:pPr>
            <a:r>
              <a:rPr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Kwantyzacja większych modeli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01" name="Google Shape;301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3825" y="2783450"/>
            <a:ext cx="3493201" cy="2340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51"/>
          <p:cNvSpPr txBox="1"/>
          <p:nvPr>
            <p:ph type="title"/>
          </p:nvPr>
        </p:nvSpPr>
        <p:spPr>
          <a:xfrm>
            <a:off x="2062800" y="2442050"/>
            <a:ext cx="5018400" cy="59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Dziękuję za uwagę!</a:t>
            </a:r>
            <a:endParaRPr/>
          </a:p>
        </p:txBody>
      </p:sp>
      <p:sp>
        <p:nvSpPr>
          <p:cNvPr id="307" name="Google Shape;307;p51"/>
          <p:cNvSpPr txBox="1"/>
          <p:nvPr>
            <p:ph idx="1" type="subTitle"/>
          </p:nvPr>
        </p:nvSpPr>
        <p:spPr>
          <a:xfrm>
            <a:off x="2896500" y="3391325"/>
            <a:ext cx="3473400" cy="119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Wykorzystano szablon prezentacji z:</a:t>
            </a:r>
            <a:endParaRPr/>
          </a:p>
        </p:txBody>
      </p:sp>
      <p:cxnSp>
        <p:nvCxnSpPr>
          <p:cNvPr id="308" name="Google Shape;308;p51"/>
          <p:cNvCxnSpPr/>
          <p:nvPr/>
        </p:nvCxnSpPr>
        <p:spPr>
          <a:xfrm>
            <a:off x="3190500" y="3203297"/>
            <a:ext cx="27630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  <a:effectLst>
            <a:outerShdw blurRad="57150" rotWithShape="0" algn="bl" dir="5400000" dist="19050">
              <a:srgbClr val="FFFFFF">
                <a:alpha val="50000"/>
              </a:srgbClr>
            </a:outerShdw>
          </a:effectLst>
        </p:spPr>
      </p:cxnSp>
      <p:pic>
        <p:nvPicPr>
          <p:cNvPr id="309" name="Google Shape;309;p51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12263" y="3810300"/>
            <a:ext cx="2241874" cy="89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E2A47"/>
        </a:solidFill>
      </p:bgPr>
    </p:bg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9"/>
          <p:cNvSpPr txBox="1"/>
          <p:nvPr>
            <p:ph type="title"/>
          </p:nvPr>
        </p:nvSpPr>
        <p:spPr>
          <a:xfrm>
            <a:off x="938500" y="445025"/>
            <a:ext cx="80136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Zanim powstały komputery </a:t>
            </a:r>
            <a:endParaRPr/>
          </a:p>
        </p:txBody>
      </p:sp>
      <p:sp>
        <p:nvSpPr>
          <p:cNvPr id="171" name="Google Shape;171;p39"/>
          <p:cNvSpPr txBox="1"/>
          <p:nvPr>
            <p:ph idx="1" type="body"/>
          </p:nvPr>
        </p:nvSpPr>
        <p:spPr>
          <a:xfrm>
            <a:off x="938500" y="1246025"/>
            <a:ext cx="7172100" cy="303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cxnSp>
        <p:nvCxnSpPr>
          <p:cNvPr id="172" name="Google Shape;172;p39"/>
          <p:cNvCxnSpPr/>
          <p:nvPr/>
        </p:nvCxnSpPr>
        <p:spPr>
          <a:xfrm>
            <a:off x="1026200" y="414022"/>
            <a:ext cx="27630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  <a:effectLst>
            <a:outerShdw blurRad="57150" rotWithShape="0" algn="bl" dir="5400000" dist="19050">
              <a:srgbClr val="FFFFFF">
                <a:alpha val="50000"/>
              </a:srgbClr>
            </a:outerShdw>
          </a:effectLst>
        </p:spPr>
      </p:cxnSp>
      <p:sp>
        <p:nvSpPr>
          <p:cNvPr id="173" name="Google Shape;173;p39"/>
          <p:cNvSpPr txBox="1"/>
          <p:nvPr/>
        </p:nvSpPr>
        <p:spPr>
          <a:xfrm>
            <a:off x="889350" y="4590650"/>
            <a:ext cx="6820200" cy="2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150">
              <a:solidFill>
                <a:schemeClr val="accent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cxnSp>
        <p:nvCxnSpPr>
          <p:cNvPr id="174" name="Google Shape;174;p39"/>
          <p:cNvCxnSpPr/>
          <p:nvPr/>
        </p:nvCxnSpPr>
        <p:spPr>
          <a:xfrm>
            <a:off x="79875" y="2673175"/>
            <a:ext cx="90948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5" name="Google Shape;175;p39"/>
          <p:cNvSpPr/>
          <p:nvPr/>
        </p:nvSpPr>
        <p:spPr>
          <a:xfrm>
            <a:off x="254175" y="1417425"/>
            <a:ext cx="2584500" cy="25845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1676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Reguła łańcuchowa</a:t>
            </a:r>
            <a:endParaRPr b="1"/>
          </a:p>
        </p:txBody>
      </p:sp>
      <p:pic>
        <p:nvPicPr>
          <p:cNvPr id="176" name="Google Shape;17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8025" y="2806775"/>
            <a:ext cx="1775000" cy="7293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39"/>
          <p:cNvSpPr/>
          <p:nvPr/>
        </p:nvSpPr>
        <p:spPr>
          <a:xfrm>
            <a:off x="3128063" y="1417425"/>
            <a:ext cx="2584500" cy="25845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1795-1805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Model liniowy</a:t>
            </a:r>
            <a:endParaRPr b="1"/>
          </a:p>
        </p:txBody>
      </p:sp>
      <p:pic>
        <p:nvPicPr>
          <p:cNvPr id="178" name="Google Shape;178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72725" y="2474150"/>
            <a:ext cx="1695201" cy="112075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39"/>
          <p:cNvSpPr/>
          <p:nvPr/>
        </p:nvSpPr>
        <p:spPr>
          <a:xfrm>
            <a:off x="6115200" y="1417425"/>
            <a:ext cx="2584500" cy="2584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1913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Samogłoska czy spółgłoska? (A. Markow)</a:t>
            </a:r>
            <a:endParaRPr b="1"/>
          </a:p>
        </p:txBody>
      </p:sp>
      <p:pic>
        <p:nvPicPr>
          <p:cNvPr id="180" name="Google Shape;180;p39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49975" y="2806775"/>
            <a:ext cx="2085500" cy="2085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39"/>
          <p:cNvSpPr txBox="1"/>
          <p:nvPr/>
        </p:nvSpPr>
        <p:spPr>
          <a:xfrm>
            <a:off x="2390675" y="3594900"/>
            <a:ext cx="4059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>
                <a:latin typeface="Montserrat"/>
                <a:ea typeface="Montserrat"/>
                <a:cs typeface="Montserrat"/>
                <a:sym typeface="Montserrat"/>
              </a:rPr>
              <a:t>Źródło: </a:t>
            </a:r>
            <a:endParaRPr sz="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>
                <a:latin typeface="Montserrat"/>
                <a:ea typeface="Montserrat"/>
                <a:cs typeface="Montserrat"/>
                <a:sym typeface="Montserrat"/>
              </a:rPr>
              <a:t>https://paperswithcode.com/method/linear-regression</a:t>
            </a:r>
            <a:endParaRPr sz="4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40"/>
          <p:cNvSpPr txBox="1"/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 Turinga (1950)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187" name="Google Shape;187;p40"/>
          <p:cNvSpPr txBox="1"/>
          <p:nvPr>
            <p:ph idx="1" type="body"/>
          </p:nvPr>
        </p:nvSpPr>
        <p:spPr>
          <a:xfrm>
            <a:off x="4319725" y="1426350"/>
            <a:ext cx="3441600" cy="267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Prowadzimy rozmowę z człowiekiem i maszyną próbując zgadnąć, który z rozmówców jest maszyną.</a:t>
            </a:r>
            <a:endParaRPr/>
          </a:p>
        </p:txBody>
      </p:sp>
      <p:cxnSp>
        <p:nvCxnSpPr>
          <p:cNvPr id="188" name="Google Shape;188;p40"/>
          <p:cNvCxnSpPr/>
          <p:nvPr/>
        </p:nvCxnSpPr>
        <p:spPr>
          <a:xfrm>
            <a:off x="1026200" y="414022"/>
            <a:ext cx="27630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  <a:effectLst>
            <a:outerShdw blurRad="57150" rotWithShape="0" algn="bl" dir="5400000" dist="19050">
              <a:srgbClr val="FFFFFF">
                <a:alpha val="50000"/>
              </a:srgbClr>
            </a:outerShdw>
          </a:effectLst>
        </p:spPr>
      </p:cxnSp>
      <p:pic>
        <p:nvPicPr>
          <p:cNvPr id="189" name="Google Shape;189;p40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725" y="1201534"/>
            <a:ext cx="4207924" cy="32084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41"/>
          <p:cNvSpPr txBox="1"/>
          <p:nvPr>
            <p:ph type="title"/>
          </p:nvPr>
        </p:nvSpPr>
        <p:spPr>
          <a:xfrm>
            <a:off x="938500" y="445025"/>
            <a:ext cx="80136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Ewolucja AI</a:t>
            </a:r>
            <a:endParaRPr/>
          </a:p>
        </p:txBody>
      </p:sp>
      <p:cxnSp>
        <p:nvCxnSpPr>
          <p:cNvPr id="195" name="Google Shape;195;p41"/>
          <p:cNvCxnSpPr/>
          <p:nvPr/>
        </p:nvCxnSpPr>
        <p:spPr>
          <a:xfrm>
            <a:off x="1026200" y="414022"/>
            <a:ext cx="27630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  <a:effectLst>
            <a:outerShdw blurRad="57150" rotWithShape="0" algn="bl" dir="5400000" dist="19050">
              <a:srgbClr val="FFFFFF">
                <a:alpha val="50000"/>
              </a:srgbClr>
            </a:outerShdw>
          </a:effectLst>
        </p:spPr>
      </p:cxnSp>
      <p:sp>
        <p:nvSpPr>
          <p:cNvPr id="196" name="Google Shape;196;p41"/>
          <p:cNvSpPr txBox="1"/>
          <p:nvPr/>
        </p:nvSpPr>
        <p:spPr>
          <a:xfrm>
            <a:off x="889350" y="4590650"/>
            <a:ext cx="6820200" cy="2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150">
              <a:solidFill>
                <a:schemeClr val="accent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97" name="Google Shape;197;p41"/>
          <p:cNvSpPr/>
          <p:nvPr/>
        </p:nvSpPr>
        <p:spPr>
          <a:xfrm>
            <a:off x="254175" y="1417425"/>
            <a:ext cx="2584500" cy="25845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Good old-fashioned AI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Symboliczne AI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Glass box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Wyspecjalizowanie modele</a:t>
            </a:r>
            <a:endParaRPr b="1"/>
          </a:p>
        </p:txBody>
      </p:sp>
      <p:sp>
        <p:nvSpPr>
          <p:cNvPr id="198" name="Google Shape;198;p41"/>
          <p:cNvSpPr/>
          <p:nvPr/>
        </p:nvSpPr>
        <p:spPr>
          <a:xfrm>
            <a:off x="6447500" y="1447875"/>
            <a:ext cx="2584500" cy="2584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Machine Learning 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Deep Learning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Black box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Multimodal AI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Artificial General Intelligence </a:t>
            </a:r>
            <a:endParaRPr b="1"/>
          </a:p>
        </p:txBody>
      </p:sp>
      <p:sp>
        <p:nvSpPr>
          <p:cNvPr id="199" name="Google Shape;199;p41"/>
          <p:cNvSpPr/>
          <p:nvPr/>
        </p:nvSpPr>
        <p:spPr>
          <a:xfrm>
            <a:off x="3507745" y="1873273"/>
            <a:ext cx="2128500" cy="1672800"/>
          </a:xfrm>
          <a:prstGeom prst="stripedRightArrow">
            <a:avLst>
              <a:gd fmla="val 50000" name="adj1"/>
              <a:gd fmla="val 50000" name="adj2"/>
            </a:avLst>
          </a:prstGeom>
          <a:solidFill>
            <a:srgbClr val="869F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41"/>
          <p:cNvSpPr txBox="1"/>
          <p:nvPr/>
        </p:nvSpPr>
        <p:spPr>
          <a:xfrm>
            <a:off x="718975" y="4117250"/>
            <a:ext cx="1407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F2F2F2"/>
                </a:solidFill>
                <a:latin typeface="Montserrat"/>
                <a:ea typeface="Montserrat"/>
                <a:cs typeface="Montserrat"/>
                <a:sym typeface="Montserrat"/>
              </a:rPr>
              <a:t>1960</a:t>
            </a:r>
            <a:endParaRPr b="1" sz="2200">
              <a:solidFill>
                <a:srgbClr val="F2F2F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1" name="Google Shape;201;p41"/>
          <p:cNvSpPr txBox="1"/>
          <p:nvPr/>
        </p:nvSpPr>
        <p:spPr>
          <a:xfrm>
            <a:off x="7170150" y="4177475"/>
            <a:ext cx="1407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F2F2F2"/>
                </a:solidFill>
                <a:latin typeface="Montserrat"/>
                <a:ea typeface="Montserrat"/>
                <a:cs typeface="Montserrat"/>
                <a:sym typeface="Montserrat"/>
              </a:rPr>
              <a:t>2020</a:t>
            </a:r>
            <a:endParaRPr b="1" sz="2200">
              <a:solidFill>
                <a:srgbClr val="F2F2F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2"/>
          <p:cNvSpPr txBox="1"/>
          <p:nvPr>
            <p:ph type="title"/>
          </p:nvPr>
        </p:nvSpPr>
        <p:spPr>
          <a:xfrm>
            <a:off x="938500" y="445025"/>
            <a:ext cx="80136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Chatboty</a:t>
            </a:r>
            <a:endParaRPr/>
          </a:p>
        </p:txBody>
      </p:sp>
      <p:sp>
        <p:nvSpPr>
          <p:cNvPr id="207" name="Google Shape;207;p42"/>
          <p:cNvSpPr txBox="1"/>
          <p:nvPr>
            <p:ph idx="1" type="body"/>
          </p:nvPr>
        </p:nvSpPr>
        <p:spPr>
          <a:xfrm>
            <a:off x="938500" y="1246025"/>
            <a:ext cx="7172100" cy="303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cxnSp>
        <p:nvCxnSpPr>
          <p:cNvPr id="208" name="Google Shape;208;p42"/>
          <p:cNvCxnSpPr/>
          <p:nvPr/>
        </p:nvCxnSpPr>
        <p:spPr>
          <a:xfrm>
            <a:off x="1026200" y="414022"/>
            <a:ext cx="27630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  <a:effectLst>
            <a:outerShdw blurRad="57150" rotWithShape="0" algn="bl" dir="5400000" dist="19050">
              <a:srgbClr val="FFFFFF">
                <a:alpha val="50000"/>
              </a:srgbClr>
            </a:outerShdw>
          </a:effectLst>
        </p:spPr>
      </p:cxnSp>
      <p:sp>
        <p:nvSpPr>
          <p:cNvPr id="209" name="Google Shape;209;p42"/>
          <p:cNvSpPr txBox="1"/>
          <p:nvPr/>
        </p:nvSpPr>
        <p:spPr>
          <a:xfrm>
            <a:off x="889350" y="4590650"/>
            <a:ext cx="6820200" cy="2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150">
              <a:solidFill>
                <a:schemeClr val="accent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cxnSp>
        <p:nvCxnSpPr>
          <p:cNvPr id="210" name="Google Shape;210;p42"/>
          <p:cNvCxnSpPr/>
          <p:nvPr/>
        </p:nvCxnSpPr>
        <p:spPr>
          <a:xfrm>
            <a:off x="79875" y="2673175"/>
            <a:ext cx="90948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11" name="Google Shape;211;p42"/>
          <p:cNvSpPr/>
          <p:nvPr/>
        </p:nvSpPr>
        <p:spPr>
          <a:xfrm>
            <a:off x="254175" y="1417425"/>
            <a:ext cx="2584500" cy="25845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1966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ELIZA</a:t>
            </a:r>
            <a:endParaRPr b="1"/>
          </a:p>
        </p:txBody>
      </p:sp>
      <p:sp>
        <p:nvSpPr>
          <p:cNvPr id="212" name="Google Shape;212;p42"/>
          <p:cNvSpPr/>
          <p:nvPr/>
        </p:nvSpPr>
        <p:spPr>
          <a:xfrm>
            <a:off x="3128063" y="1417425"/>
            <a:ext cx="2584500" cy="25845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1995 AIML</a:t>
            </a:r>
            <a:endParaRPr b="1"/>
          </a:p>
        </p:txBody>
      </p:sp>
      <p:sp>
        <p:nvSpPr>
          <p:cNvPr id="213" name="Google Shape;213;p42"/>
          <p:cNvSpPr/>
          <p:nvPr/>
        </p:nvSpPr>
        <p:spPr>
          <a:xfrm>
            <a:off x="6115200" y="1417425"/>
            <a:ext cx="2584500" cy="2584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1997 Cleverbot</a:t>
            </a:r>
            <a:endParaRPr b="1"/>
          </a:p>
        </p:txBody>
      </p:sp>
      <p:pic>
        <p:nvPicPr>
          <p:cNvPr id="214" name="Google Shape;214;p42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4175" y="2341375"/>
            <a:ext cx="2584501" cy="1461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42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52749" y="2341375"/>
            <a:ext cx="2648375" cy="114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42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90725" y="2304512"/>
            <a:ext cx="2433450" cy="142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3"/>
          <p:cNvSpPr txBox="1"/>
          <p:nvPr>
            <p:ph type="title"/>
          </p:nvPr>
        </p:nvSpPr>
        <p:spPr>
          <a:xfrm>
            <a:off x="938500" y="445025"/>
            <a:ext cx="80136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 Answering</a:t>
            </a:r>
            <a:endParaRPr/>
          </a:p>
        </p:txBody>
      </p:sp>
      <p:sp>
        <p:nvSpPr>
          <p:cNvPr id="222" name="Google Shape;222;p43"/>
          <p:cNvSpPr txBox="1"/>
          <p:nvPr>
            <p:ph idx="1" type="body"/>
          </p:nvPr>
        </p:nvSpPr>
        <p:spPr>
          <a:xfrm>
            <a:off x="938500" y="1246025"/>
            <a:ext cx="7172100" cy="303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cxnSp>
        <p:nvCxnSpPr>
          <p:cNvPr id="223" name="Google Shape;223;p43"/>
          <p:cNvCxnSpPr/>
          <p:nvPr/>
        </p:nvCxnSpPr>
        <p:spPr>
          <a:xfrm>
            <a:off x="1026200" y="414022"/>
            <a:ext cx="27630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  <a:effectLst>
            <a:outerShdw blurRad="57150" rotWithShape="0" algn="bl" dir="5400000" dist="19050">
              <a:srgbClr val="FFFFFF">
                <a:alpha val="50000"/>
              </a:srgbClr>
            </a:outerShdw>
          </a:effectLst>
        </p:spPr>
      </p:cxnSp>
      <p:sp>
        <p:nvSpPr>
          <p:cNvPr id="224" name="Google Shape;224;p43"/>
          <p:cNvSpPr txBox="1"/>
          <p:nvPr/>
        </p:nvSpPr>
        <p:spPr>
          <a:xfrm>
            <a:off x="889350" y="4590650"/>
            <a:ext cx="6820200" cy="2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150">
              <a:solidFill>
                <a:schemeClr val="accent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cxnSp>
        <p:nvCxnSpPr>
          <p:cNvPr id="225" name="Google Shape;225;p43"/>
          <p:cNvCxnSpPr/>
          <p:nvPr/>
        </p:nvCxnSpPr>
        <p:spPr>
          <a:xfrm>
            <a:off x="79875" y="2673175"/>
            <a:ext cx="90948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6" name="Google Shape;226;p43"/>
          <p:cNvSpPr/>
          <p:nvPr/>
        </p:nvSpPr>
        <p:spPr>
          <a:xfrm>
            <a:off x="678750" y="1094375"/>
            <a:ext cx="2672100" cy="26721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1961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BASEBALL</a:t>
            </a:r>
            <a:endParaRPr b="1"/>
          </a:p>
        </p:txBody>
      </p:sp>
      <p:sp>
        <p:nvSpPr>
          <p:cNvPr id="227" name="Google Shape;227;p43"/>
          <p:cNvSpPr/>
          <p:nvPr/>
        </p:nvSpPr>
        <p:spPr>
          <a:xfrm>
            <a:off x="5025225" y="977125"/>
            <a:ext cx="3392100" cy="3392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2008-2011</a:t>
            </a:r>
            <a:br>
              <a:rPr b="1" lang="en"/>
            </a:br>
            <a:r>
              <a:rPr b="1" lang="en"/>
              <a:t>Wolfram Alpha</a:t>
            </a:r>
            <a:br>
              <a:rPr b="1" lang="en"/>
            </a:br>
            <a:r>
              <a:rPr b="1" lang="en"/>
              <a:t>IBM Watson</a:t>
            </a:r>
            <a:br>
              <a:rPr b="1" lang="en"/>
            </a:br>
            <a:endParaRPr b="1"/>
          </a:p>
        </p:txBody>
      </p:sp>
      <p:pic>
        <p:nvPicPr>
          <p:cNvPr id="228" name="Google Shape;228;p4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9225" y="2277675"/>
            <a:ext cx="3185899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1850" y="2115675"/>
            <a:ext cx="3185900" cy="1546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4"/>
          <p:cNvSpPr txBox="1"/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Zimy sztucznej inteligencji</a:t>
            </a:r>
            <a:endParaRPr/>
          </a:p>
        </p:txBody>
      </p:sp>
      <p:pic>
        <p:nvPicPr>
          <p:cNvPr id="235" name="Google Shape;235;p4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475" y="945550"/>
            <a:ext cx="8477532" cy="3452276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44"/>
          <p:cNvSpPr/>
          <p:nvPr/>
        </p:nvSpPr>
        <p:spPr>
          <a:xfrm>
            <a:off x="1990475" y="1344450"/>
            <a:ext cx="1155000" cy="1155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/>
              <a:t>1966</a:t>
            </a:r>
            <a:endParaRPr b="1" sz="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/>
              <a:t>“Summer vision project”</a:t>
            </a:r>
            <a:endParaRPr b="1" sz="800"/>
          </a:p>
        </p:txBody>
      </p:sp>
      <p:sp>
        <p:nvSpPr>
          <p:cNvPr id="237" name="Google Shape;237;p44"/>
          <p:cNvSpPr/>
          <p:nvPr/>
        </p:nvSpPr>
        <p:spPr>
          <a:xfrm>
            <a:off x="2422475" y="4069500"/>
            <a:ext cx="1074000" cy="1074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/>
              <a:t>1971-75</a:t>
            </a:r>
            <a:endParaRPr b="1" sz="7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/>
              <a:t>DARPA - fiasko projektów </a:t>
            </a:r>
            <a:endParaRPr b="1" sz="700"/>
          </a:p>
        </p:txBody>
      </p:sp>
      <p:pic>
        <p:nvPicPr>
          <p:cNvPr id="238" name="Google Shape;238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42237" y="4759975"/>
            <a:ext cx="634474" cy="325164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44"/>
          <p:cNvSpPr/>
          <p:nvPr/>
        </p:nvSpPr>
        <p:spPr>
          <a:xfrm>
            <a:off x="4412800" y="3869100"/>
            <a:ext cx="1155000" cy="1155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/>
              <a:t>1987-1992</a:t>
            </a:r>
            <a:endParaRPr b="1" sz="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/>
              <a:t>Japonia i USA: spadek inwestycji rządowych w AI</a:t>
            </a:r>
            <a:endParaRPr b="1" sz="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5"/>
          <p:cNvSpPr txBox="1"/>
          <p:nvPr>
            <p:ph idx="1" type="subTitle"/>
          </p:nvPr>
        </p:nvSpPr>
        <p:spPr>
          <a:xfrm>
            <a:off x="2481900" y="4349275"/>
            <a:ext cx="4180200" cy="4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— </a:t>
            </a:r>
            <a:r>
              <a:rPr i="1" lang="en"/>
              <a:t>Machines Who Think,</a:t>
            </a:r>
            <a:r>
              <a:rPr lang="en"/>
              <a:t> Pamela McCorduck</a:t>
            </a:r>
            <a:endParaRPr/>
          </a:p>
        </p:txBody>
      </p:sp>
      <p:sp>
        <p:nvSpPr>
          <p:cNvPr id="245" name="Google Shape;245;p45"/>
          <p:cNvSpPr txBox="1"/>
          <p:nvPr>
            <p:ph type="ctrTitle"/>
          </p:nvPr>
        </p:nvSpPr>
        <p:spPr>
          <a:xfrm>
            <a:off x="612500" y="851700"/>
            <a:ext cx="8178000" cy="260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“(Jack) </a:t>
            </a:r>
            <a:r>
              <a:rPr lang="en" sz="2600"/>
              <a:t>Schwartz believed that DARPA was using a swimming model—setting a goal, and paddling toward it regardless of currents or storms. DARPA should instead be using a surfer model— waiting for the big wave, which would allow its relatively modest funds to surf gracefully and successfully toward that same goal.</a:t>
            </a:r>
            <a:r>
              <a:rPr lang="en" sz="2600"/>
              <a:t>”</a:t>
            </a:r>
            <a:endParaRPr sz="26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6"/>
          <p:cNvSpPr txBox="1"/>
          <p:nvPr>
            <p:ph type="title"/>
          </p:nvPr>
        </p:nvSpPr>
        <p:spPr>
          <a:xfrm>
            <a:off x="938500" y="445025"/>
            <a:ext cx="80136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Czynniki wzrostu (lata 90 - teraz)</a:t>
            </a:r>
            <a:endParaRPr/>
          </a:p>
        </p:txBody>
      </p:sp>
      <p:sp>
        <p:nvSpPr>
          <p:cNvPr id="251" name="Google Shape;251;p46"/>
          <p:cNvSpPr txBox="1"/>
          <p:nvPr>
            <p:ph idx="1" type="body"/>
          </p:nvPr>
        </p:nvSpPr>
        <p:spPr>
          <a:xfrm>
            <a:off x="938500" y="1246025"/>
            <a:ext cx="7172100" cy="303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cxnSp>
        <p:nvCxnSpPr>
          <p:cNvPr id="252" name="Google Shape;252;p46"/>
          <p:cNvCxnSpPr/>
          <p:nvPr/>
        </p:nvCxnSpPr>
        <p:spPr>
          <a:xfrm>
            <a:off x="1026200" y="414022"/>
            <a:ext cx="27630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  <a:effectLst>
            <a:outerShdw blurRad="57150" rotWithShape="0" algn="bl" dir="5400000" dist="19050">
              <a:srgbClr val="FFFFFF">
                <a:alpha val="50000"/>
              </a:srgbClr>
            </a:outerShdw>
          </a:effectLst>
        </p:spPr>
      </p:cxnSp>
      <p:sp>
        <p:nvSpPr>
          <p:cNvPr id="253" name="Google Shape;253;p46"/>
          <p:cNvSpPr txBox="1"/>
          <p:nvPr/>
        </p:nvSpPr>
        <p:spPr>
          <a:xfrm>
            <a:off x="889350" y="4590650"/>
            <a:ext cx="6820200" cy="2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150">
              <a:solidFill>
                <a:schemeClr val="accent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cxnSp>
        <p:nvCxnSpPr>
          <p:cNvPr id="254" name="Google Shape;254;p46"/>
          <p:cNvCxnSpPr/>
          <p:nvPr/>
        </p:nvCxnSpPr>
        <p:spPr>
          <a:xfrm>
            <a:off x="79875" y="2673175"/>
            <a:ext cx="90948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5" name="Google Shape;255;p46"/>
          <p:cNvSpPr/>
          <p:nvPr/>
        </p:nvSpPr>
        <p:spPr>
          <a:xfrm>
            <a:off x="240275" y="1417425"/>
            <a:ext cx="2682000" cy="2682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Internet 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Ogromne wolumeny danych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Przyspieszenie obiegu wiedzy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Cloud computing</a:t>
            </a:r>
            <a:endParaRPr/>
          </a:p>
        </p:txBody>
      </p:sp>
      <p:sp>
        <p:nvSpPr>
          <p:cNvPr id="256" name="Google Shape;256;p46"/>
          <p:cNvSpPr/>
          <p:nvPr/>
        </p:nvSpPr>
        <p:spPr>
          <a:xfrm>
            <a:off x="3128076" y="1417425"/>
            <a:ext cx="2682000" cy="2682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Sprzęt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Prawo Moore'a - wykładniczy wzrost mocy obliczeniowej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Karty graficzne</a:t>
            </a:r>
            <a:endParaRPr/>
          </a:p>
        </p:txBody>
      </p:sp>
      <p:sp>
        <p:nvSpPr>
          <p:cNvPr id="257" name="Google Shape;257;p46"/>
          <p:cNvSpPr/>
          <p:nvPr/>
        </p:nvSpPr>
        <p:spPr>
          <a:xfrm>
            <a:off x="6115200" y="1417425"/>
            <a:ext cx="2763000" cy="2763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Oprogramowanie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Python (1991)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CUDA (2007)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Keras, Tensorflow (2015)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PyTorch (2016)</a:t>
            </a:r>
            <a:endParaRPr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pic>
        <p:nvPicPr>
          <p:cNvPr id="258" name="Google Shape;258;p46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79863" y="3113980"/>
            <a:ext cx="2877752" cy="18885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9" name="Google Shape;259;p46"/>
          <p:cNvGrpSpPr/>
          <p:nvPr/>
        </p:nvGrpSpPr>
        <p:grpSpPr>
          <a:xfrm>
            <a:off x="852175" y="3543826"/>
            <a:ext cx="1377016" cy="1376980"/>
            <a:chOff x="6216367" y="1970156"/>
            <a:chExt cx="361147" cy="361147"/>
          </a:xfrm>
        </p:grpSpPr>
        <p:sp>
          <p:nvSpPr>
            <p:cNvPr id="260" name="Google Shape;260;p46"/>
            <p:cNvSpPr/>
            <p:nvPr/>
          </p:nvSpPr>
          <p:spPr>
            <a:xfrm>
              <a:off x="6247813" y="2069522"/>
              <a:ext cx="329701" cy="261781"/>
            </a:xfrm>
            <a:custGeom>
              <a:rect b="b" l="l" r="r" t="t"/>
              <a:pathLst>
                <a:path extrusionOk="0" h="8225" w="10359">
                  <a:moveTo>
                    <a:pt x="9663" y="0"/>
                  </a:moveTo>
                  <a:cubicBezTo>
                    <a:pt x="9637" y="0"/>
                    <a:pt x="9611" y="7"/>
                    <a:pt x="9585" y="22"/>
                  </a:cubicBezTo>
                  <a:cubicBezTo>
                    <a:pt x="9490" y="69"/>
                    <a:pt x="9466" y="153"/>
                    <a:pt x="9502" y="248"/>
                  </a:cubicBezTo>
                  <a:cubicBezTo>
                    <a:pt x="9847" y="962"/>
                    <a:pt x="10026" y="1736"/>
                    <a:pt x="10026" y="2534"/>
                  </a:cubicBezTo>
                  <a:cubicBezTo>
                    <a:pt x="10026" y="3963"/>
                    <a:pt x="9478" y="5308"/>
                    <a:pt x="8466" y="6320"/>
                  </a:cubicBezTo>
                  <a:cubicBezTo>
                    <a:pt x="7454" y="7332"/>
                    <a:pt x="6108" y="7880"/>
                    <a:pt x="4680" y="7880"/>
                  </a:cubicBezTo>
                  <a:cubicBezTo>
                    <a:pt x="3834" y="7880"/>
                    <a:pt x="3037" y="7689"/>
                    <a:pt x="2287" y="7308"/>
                  </a:cubicBezTo>
                  <a:cubicBezTo>
                    <a:pt x="1667" y="6999"/>
                    <a:pt x="1096" y="6558"/>
                    <a:pt x="632" y="6022"/>
                  </a:cubicBezTo>
                  <a:lnTo>
                    <a:pt x="632" y="6022"/>
                  </a:lnTo>
                  <a:lnTo>
                    <a:pt x="1286" y="6237"/>
                  </a:lnTo>
                  <a:cubicBezTo>
                    <a:pt x="1308" y="6245"/>
                    <a:pt x="1329" y="6249"/>
                    <a:pt x="1350" y="6249"/>
                  </a:cubicBezTo>
                  <a:cubicBezTo>
                    <a:pt x="1417" y="6249"/>
                    <a:pt x="1473" y="6206"/>
                    <a:pt x="1501" y="6141"/>
                  </a:cubicBezTo>
                  <a:cubicBezTo>
                    <a:pt x="1525" y="6046"/>
                    <a:pt x="1489" y="5963"/>
                    <a:pt x="1394" y="5927"/>
                  </a:cubicBezTo>
                  <a:lnTo>
                    <a:pt x="215" y="5546"/>
                  </a:lnTo>
                  <a:cubicBezTo>
                    <a:pt x="197" y="5539"/>
                    <a:pt x="180" y="5536"/>
                    <a:pt x="163" y="5536"/>
                  </a:cubicBezTo>
                  <a:cubicBezTo>
                    <a:pt x="122" y="5536"/>
                    <a:pt x="85" y="5553"/>
                    <a:pt x="60" y="5570"/>
                  </a:cubicBezTo>
                  <a:cubicBezTo>
                    <a:pt x="12" y="5606"/>
                    <a:pt x="1" y="5665"/>
                    <a:pt x="1" y="5725"/>
                  </a:cubicBezTo>
                  <a:lnTo>
                    <a:pt x="191" y="7094"/>
                  </a:lnTo>
                  <a:cubicBezTo>
                    <a:pt x="203" y="7177"/>
                    <a:pt x="274" y="7237"/>
                    <a:pt x="358" y="7237"/>
                  </a:cubicBezTo>
                  <a:lnTo>
                    <a:pt x="382" y="7237"/>
                  </a:lnTo>
                  <a:cubicBezTo>
                    <a:pt x="477" y="7225"/>
                    <a:pt x="536" y="7130"/>
                    <a:pt x="512" y="7046"/>
                  </a:cubicBezTo>
                  <a:lnTo>
                    <a:pt x="417" y="6272"/>
                  </a:lnTo>
                  <a:lnTo>
                    <a:pt x="417" y="6272"/>
                  </a:lnTo>
                  <a:cubicBezTo>
                    <a:pt x="893" y="6820"/>
                    <a:pt x="1489" y="7284"/>
                    <a:pt x="2120" y="7606"/>
                  </a:cubicBezTo>
                  <a:cubicBezTo>
                    <a:pt x="2918" y="8011"/>
                    <a:pt x="3775" y="8225"/>
                    <a:pt x="4680" y="8225"/>
                  </a:cubicBezTo>
                  <a:cubicBezTo>
                    <a:pt x="6204" y="8225"/>
                    <a:pt x="7621" y="7630"/>
                    <a:pt x="8692" y="6558"/>
                  </a:cubicBezTo>
                  <a:cubicBezTo>
                    <a:pt x="9764" y="5487"/>
                    <a:pt x="10359" y="4058"/>
                    <a:pt x="10359" y="2558"/>
                  </a:cubicBezTo>
                  <a:cubicBezTo>
                    <a:pt x="10359" y="1677"/>
                    <a:pt x="10157" y="855"/>
                    <a:pt x="9799" y="93"/>
                  </a:cubicBezTo>
                  <a:cubicBezTo>
                    <a:pt x="9775" y="35"/>
                    <a:pt x="9721" y="0"/>
                    <a:pt x="966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" name="Google Shape;261;p46"/>
            <p:cNvSpPr/>
            <p:nvPr/>
          </p:nvSpPr>
          <p:spPr>
            <a:xfrm>
              <a:off x="6216367" y="1970156"/>
              <a:ext cx="329701" cy="260731"/>
            </a:xfrm>
            <a:custGeom>
              <a:rect b="b" l="l" r="r" t="t"/>
              <a:pathLst>
                <a:path extrusionOk="0" h="8192" w="10359">
                  <a:moveTo>
                    <a:pt x="5668" y="0"/>
                  </a:moveTo>
                  <a:cubicBezTo>
                    <a:pt x="4156" y="0"/>
                    <a:pt x="2739" y="596"/>
                    <a:pt x="1667" y="1667"/>
                  </a:cubicBezTo>
                  <a:cubicBezTo>
                    <a:pt x="596" y="2739"/>
                    <a:pt x="0" y="4168"/>
                    <a:pt x="0" y="5680"/>
                  </a:cubicBezTo>
                  <a:cubicBezTo>
                    <a:pt x="0" y="6525"/>
                    <a:pt x="179" y="7346"/>
                    <a:pt x="548" y="8097"/>
                  </a:cubicBezTo>
                  <a:cubicBezTo>
                    <a:pt x="584" y="8156"/>
                    <a:pt x="643" y="8192"/>
                    <a:pt x="703" y="8192"/>
                  </a:cubicBezTo>
                  <a:cubicBezTo>
                    <a:pt x="727" y="8192"/>
                    <a:pt x="750" y="8192"/>
                    <a:pt x="774" y="8180"/>
                  </a:cubicBezTo>
                  <a:cubicBezTo>
                    <a:pt x="858" y="8132"/>
                    <a:pt x="893" y="8037"/>
                    <a:pt x="846" y="7954"/>
                  </a:cubicBezTo>
                  <a:cubicBezTo>
                    <a:pt x="512" y="7239"/>
                    <a:pt x="334" y="6465"/>
                    <a:pt x="334" y="5656"/>
                  </a:cubicBezTo>
                  <a:cubicBezTo>
                    <a:pt x="334" y="4227"/>
                    <a:pt x="881" y="2894"/>
                    <a:pt x="1893" y="1882"/>
                  </a:cubicBezTo>
                  <a:cubicBezTo>
                    <a:pt x="2905" y="869"/>
                    <a:pt x="4239" y="322"/>
                    <a:pt x="5668" y="322"/>
                  </a:cubicBezTo>
                  <a:cubicBezTo>
                    <a:pt x="7239" y="322"/>
                    <a:pt x="8704" y="989"/>
                    <a:pt x="9716" y="2179"/>
                  </a:cubicBezTo>
                  <a:lnTo>
                    <a:pt x="9061" y="1953"/>
                  </a:lnTo>
                  <a:cubicBezTo>
                    <a:pt x="9044" y="1948"/>
                    <a:pt x="9027" y="1946"/>
                    <a:pt x="9010" y="1946"/>
                  </a:cubicBezTo>
                  <a:cubicBezTo>
                    <a:pt x="8942" y="1946"/>
                    <a:pt x="8878" y="1984"/>
                    <a:pt x="8859" y="2060"/>
                  </a:cubicBezTo>
                  <a:cubicBezTo>
                    <a:pt x="8823" y="2143"/>
                    <a:pt x="8870" y="2239"/>
                    <a:pt x="8966" y="2263"/>
                  </a:cubicBezTo>
                  <a:lnTo>
                    <a:pt x="10133" y="2655"/>
                  </a:lnTo>
                  <a:cubicBezTo>
                    <a:pt x="10156" y="2655"/>
                    <a:pt x="10168" y="2667"/>
                    <a:pt x="10192" y="2667"/>
                  </a:cubicBezTo>
                  <a:cubicBezTo>
                    <a:pt x="10240" y="2667"/>
                    <a:pt x="10275" y="2655"/>
                    <a:pt x="10299" y="2620"/>
                  </a:cubicBezTo>
                  <a:cubicBezTo>
                    <a:pt x="10347" y="2596"/>
                    <a:pt x="10359" y="2536"/>
                    <a:pt x="10359" y="2477"/>
                  </a:cubicBezTo>
                  <a:lnTo>
                    <a:pt x="10168" y="1108"/>
                  </a:lnTo>
                  <a:cubicBezTo>
                    <a:pt x="10158" y="1027"/>
                    <a:pt x="10088" y="971"/>
                    <a:pt x="10016" y="971"/>
                  </a:cubicBezTo>
                  <a:cubicBezTo>
                    <a:pt x="10003" y="971"/>
                    <a:pt x="9990" y="973"/>
                    <a:pt x="9978" y="977"/>
                  </a:cubicBezTo>
                  <a:cubicBezTo>
                    <a:pt x="9882" y="989"/>
                    <a:pt x="9823" y="1072"/>
                    <a:pt x="9835" y="1167"/>
                  </a:cubicBezTo>
                  <a:lnTo>
                    <a:pt x="9942" y="1941"/>
                  </a:lnTo>
                  <a:cubicBezTo>
                    <a:pt x="8870" y="703"/>
                    <a:pt x="7323" y="0"/>
                    <a:pt x="566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46"/>
            <p:cNvSpPr/>
            <p:nvPr/>
          </p:nvSpPr>
          <p:spPr>
            <a:xfrm>
              <a:off x="6351252" y="2064875"/>
              <a:ext cx="17855" cy="28072"/>
            </a:xfrm>
            <a:custGeom>
              <a:rect b="b" l="l" r="r" t="t"/>
              <a:pathLst>
                <a:path extrusionOk="0" h="882" w="561">
                  <a:moveTo>
                    <a:pt x="358" y="1"/>
                  </a:moveTo>
                  <a:cubicBezTo>
                    <a:pt x="275" y="1"/>
                    <a:pt x="203" y="84"/>
                    <a:pt x="203" y="168"/>
                  </a:cubicBezTo>
                  <a:lnTo>
                    <a:pt x="203" y="477"/>
                  </a:lnTo>
                  <a:lnTo>
                    <a:pt x="84" y="596"/>
                  </a:lnTo>
                  <a:cubicBezTo>
                    <a:pt x="25" y="656"/>
                    <a:pt x="1" y="763"/>
                    <a:pt x="84" y="834"/>
                  </a:cubicBezTo>
                  <a:cubicBezTo>
                    <a:pt x="108" y="870"/>
                    <a:pt x="156" y="882"/>
                    <a:pt x="203" y="882"/>
                  </a:cubicBezTo>
                  <a:cubicBezTo>
                    <a:pt x="239" y="882"/>
                    <a:pt x="287" y="870"/>
                    <a:pt x="322" y="834"/>
                  </a:cubicBezTo>
                  <a:lnTo>
                    <a:pt x="501" y="680"/>
                  </a:lnTo>
                  <a:cubicBezTo>
                    <a:pt x="525" y="644"/>
                    <a:pt x="561" y="596"/>
                    <a:pt x="537" y="560"/>
                  </a:cubicBezTo>
                  <a:lnTo>
                    <a:pt x="525" y="168"/>
                  </a:lnTo>
                  <a:cubicBezTo>
                    <a:pt x="525" y="84"/>
                    <a:pt x="453" y="1"/>
                    <a:pt x="35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46"/>
            <p:cNvSpPr/>
            <p:nvPr/>
          </p:nvSpPr>
          <p:spPr>
            <a:xfrm>
              <a:off x="6260321" y="2016688"/>
              <a:ext cx="272857" cy="269929"/>
            </a:xfrm>
            <a:custGeom>
              <a:rect b="b" l="l" r="r" t="t"/>
              <a:pathLst>
                <a:path extrusionOk="0" h="8481" w="8573">
                  <a:moveTo>
                    <a:pt x="2822" y="3182"/>
                  </a:moveTo>
                  <a:lnTo>
                    <a:pt x="3037" y="3217"/>
                  </a:lnTo>
                  <a:lnTo>
                    <a:pt x="3144" y="3217"/>
                  </a:lnTo>
                  <a:lnTo>
                    <a:pt x="2965" y="3598"/>
                  </a:lnTo>
                  <a:lnTo>
                    <a:pt x="2679" y="3527"/>
                  </a:lnTo>
                  <a:lnTo>
                    <a:pt x="2822" y="3182"/>
                  </a:lnTo>
                  <a:close/>
                  <a:moveTo>
                    <a:pt x="3918" y="3110"/>
                  </a:moveTo>
                  <a:lnTo>
                    <a:pt x="4251" y="3515"/>
                  </a:lnTo>
                  <a:lnTo>
                    <a:pt x="4203" y="3634"/>
                  </a:lnTo>
                  <a:cubicBezTo>
                    <a:pt x="4168" y="3718"/>
                    <a:pt x="4215" y="3813"/>
                    <a:pt x="4310" y="3837"/>
                  </a:cubicBezTo>
                  <a:cubicBezTo>
                    <a:pt x="4322" y="3837"/>
                    <a:pt x="4334" y="3860"/>
                    <a:pt x="4370" y="3860"/>
                  </a:cubicBezTo>
                  <a:cubicBezTo>
                    <a:pt x="4441" y="3860"/>
                    <a:pt x="4501" y="3813"/>
                    <a:pt x="4525" y="3741"/>
                  </a:cubicBezTo>
                  <a:lnTo>
                    <a:pt x="4572" y="3622"/>
                  </a:lnTo>
                  <a:cubicBezTo>
                    <a:pt x="4608" y="3515"/>
                    <a:pt x="4584" y="3408"/>
                    <a:pt x="4513" y="3325"/>
                  </a:cubicBezTo>
                  <a:lnTo>
                    <a:pt x="4430" y="3217"/>
                  </a:lnTo>
                  <a:lnTo>
                    <a:pt x="4727" y="3444"/>
                  </a:lnTo>
                  <a:cubicBezTo>
                    <a:pt x="4749" y="3458"/>
                    <a:pt x="4780" y="3469"/>
                    <a:pt x="4815" y="3469"/>
                  </a:cubicBezTo>
                  <a:cubicBezTo>
                    <a:pt x="4836" y="3469"/>
                    <a:pt x="4859" y="3465"/>
                    <a:pt x="4882" y="3456"/>
                  </a:cubicBezTo>
                  <a:lnTo>
                    <a:pt x="5096" y="3360"/>
                  </a:lnTo>
                  <a:lnTo>
                    <a:pt x="5227" y="3515"/>
                  </a:lnTo>
                  <a:cubicBezTo>
                    <a:pt x="5263" y="3563"/>
                    <a:pt x="5323" y="3575"/>
                    <a:pt x="5358" y="3575"/>
                  </a:cubicBezTo>
                  <a:lnTo>
                    <a:pt x="5775" y="3539"/>
                  </a:lnTo>
                  <a:lnTo>
                    <a:pt x="5799" y="3622"/>
                  </a:lnTo>
                  <a:cubicBezTo>
                    <a:pt x="5811" y="3658"/>
                    <a:pt x="5775" y="3694"/>
                    <a:pt x="5775" y="3706"/>
                  </a:cubicBezTo>
                  <a:cubicBezTo>
                    <a:pt x="5763" y="3718"/>
                    <a:pt x="5739" y="3753"/>
                    <a:pt x="5692" y="3753"/>
                  </a:cubicBezTo>
                  <a:lnTo>
                    <a:pt x="4977" y="3813"/>
                  </a:lnTo>
                  <a:cubicBezTo>
                    <a:pt x="4882" y="3813"/>
                    <a:pt x="4811" y="3872"/>
                    <a:pt x="4751" y="3944"/>
                  </a:cubicBezTo>
                  <a:cubicBezTo>
                    <a:pt x="4727" y="4003"/>
                    <a:pt x="4691" y="4063"/>
                    <a:pt x="4703" y="4122"/>
                  </a:cubicBezTo>
                  <a:lnTo>
                    <a:pt x="4227" y="3956"/>
                  </a:lnTo>
                  <a:cubicBezTo>
                    <a:pt x="4215" y="3956"/>
                    <a:pt x="4215" y="3944"/>
                    <a:pt x="4203" y="3932"/>
                  </a:cubicBezTo>
                  <a:cubicBezTo>
                    <a:pt x="4168" y="3753"/>
                    <a:pt x="4025" y="3610"/>
                    <a:pt x="3846" y="3610"/>
                  </a:cubicBezTo>
                  <a:lnTo>
                    <a:pt x="3834" y="3610"/>
                  </a:lnTo>
                  <a:lnTo>
                    <a:pt x="3322" y="3634"/>
                  </a:lnTo>
                  <a:lnTo>
                    <a:pt x="3477" y="3289"/>
                  </a:lnTo>
                  <a:cubicBezTo>
                    <a:pt x="3489" y="3265"/>
                    <a:pt x="3513" y="3229"/>
                    <a:pt x="3548" y="3229"/>
                  </a:cubicBezTo>
                  <a:lnTo>
                    <a:pt x="3918" y="3110"/>
                  </a:lnTo>
                  <a:close/>
                  <a:moveTo>
                    <a:pt x="7775" y="3646"/>
                  </a:moveTo>
                  <a:cubicBezTo>
                    <a:pt x="7787" y="3646"/>
                    <a:pt x="7835" y="3646"/>
                    <a:pt x="7859" y="3682"/>
                  </a:cubicBezTo>
                  <a:lnTo>
                    <a:pt x="8204" y="4003"/>
                  </a:lnTo>
                  <a:lnTo>
                    <a:pt x="8204" y="4349"/>
                  </a:lnTo>
                  <a:cubicBezTo>
                    <a:pt x="8156" y="5325"/>
                    <a:pt x="7763" y="6254"/>
                    <a:pt x="7061" y="6956"/>
                  </a:cubicBezTo>
                  <a:cubicBezTo>
                    <a:pt x="6954" y="7051"/>
                    <a:pt x="6835" y="7158"/>
                    <a:pt x="6716" y="7254"/>
                  </a:cubicBezTo>
                  <a:cubicBezTo>
                    <a:pt x="6775" y="7158"/>
                    <a:pt x="6835" y="7075"/>
                    <a:pt x="6870" y="6968"/>
                  </a:cubicBezTo>
                  <a:lnTo>
                    <a:pt x="7620" y="5194"/>
                  </a:lnTo>
                  <a:cubicBezTo>
                    <a:pt x="7656" y="5134"/>
                    <a:pt x="7644" y="5075"/>
                    <a:pt x="7609" y="5027"/>
                  </a:cubicBezTo>
                  <a:cubicBezTo>
                    <a:pt x="7585" y="4992"/>
                    <a:pt x="7525" y="4956"/>
                    <a:pt x="7466" y="4956"/>
                  </a:cubicBezTo>
                  <a:lnTo>
                    <a:pt x="7382" y="4956"/>
                  </a:lnTo>
                  <a:lnTo>
                    <a:pt x="7799" y="4134"/>
                  </a:lnTo>
                  <a:cubicBezTo>
                    <a:pt x="7882" y="4003"/>
                    <a:pt x="7835" y="3837"/>
                    <a:pt x="7704" y="3753"/>
                  </a:cubicBezTo>
                  <a:lnTo>
                    <a:pt x="7668" y="3718"/>
                  </a:lnTo>
                  <a:lnTo>
                    <a:pt x="7680" y="3706"/>
                  </a:lnTo>
                  <a:cubicBezTo>
                    <a:pt x="7716" y="3658"/>
                    <a:pt x="7739" y="3658"/>
                    <a:pt x="7775" y="3646"/>
                  </a:cubicBezTo>
                  <a:close/>
                  <a:moveTo>
                    <a:pt x="4257" y="0"/>
                  </a:moveTo>
                  <a:cubicBezTo>
                    <a:pt x="4208" y="0"/>
                    <a:pt x="4158" y="1"/>
                    <a:pt x="4108" y="3"/>
                  </a:cubicBezTo>
                  <a:cubicBezTo>
                    <a:pt x="3037" y="50"/>
                    <a:pt x="2048" y="491"/>
                    <a:pt x="1286" y="1241"/>
                  </a:cubicBezTo>
                  <a:cubicBezTo>
                    <a:pt x="524" y="1991"/>
                    <a:pt x="96" y="2991"/>
                    <a:pt x="48" y="4063"/>
                  </a:cubicBezTo>
                  <a:cubicBezTo>
                    <a:pt x="0" y="5122"/>
                    <a:pt x="358" y="6158"/>
                    <a:pt x="1048" y="6968"/>
                  </a:cubicBezTo>
                  <a:cubicBezTo>
                    <a:pt x="1072" y="7016"/>
                    <a:pt x="1120" y="7027"/>
                    <a:pt x="1179" y="7027"/>
                  </a:cubicBezTo>
                  <a:cubicBezTo>
                    <a:pt x="1227" y="7027"/>
                    <a:pt x="1251" y="7016"/>
                    <a:pt x="1286" y="6980"/>
                  </a:cubicBezTo>
                  <a:cubicBezTo>
                    <a:pt x="1358" y="6920"/>
                    <a:pt x="1358" y="6813"/>
                    <a:pt x="1298" y="6742"/>
                  </a:cubicBezTo>
                  <a:cubicBezTo>
                    <a:pt x="679" y="6004"/>
                    <a:pt x="346" y="5051"/>
                    <a:pt x="393" y="4063"/>
                  </a:cubicBezTo>
                  <a:cubicBezTo>
                    <a:pt x="441" y="3087"/>
                    <a:pt x="834" y="2158"/>
                    <a:pt x="1536" y="1455"/>
                  </a:cubicBezTo>
                  <a:cubicBezTo>
                    <a:pt x="2239" y="765"/>
                    <a:pt x="3156" y="360"/>
                    <a:pt x="4144" y="312"/>
                  </a:cubicBezTo>
                  <a:cubicBezTo>
                    <a:pt x="4200" y="309"/>
                    <a:pt x="4256" y="308"/>
                    <a:pt x="4312" y="308"/>
                  </a:cubicBezTo>
                  <a:cubicBezTo>
                    <a:pt x="4478" y="308"/>
                    <a:pt x="4641" y="321"/>
                    <a:pt x="4811" y="348"/>
                  </a:cubicBezTo>
                  <a:lnTo>
                    <a:pt x="5037" y="622"/>
                  </a:lnTo>
                  <a:lnTo>
                    <a:pt x="4942" y="848"/>
                  </a:lnTo>
                  <a:lnTo>
                    <a:pt x="4811" y="610"/>
                  </a:lnTo>
                  <a:cubicBezTo>
                    <a:pt x="4787" y="550"/>
                    <a:pt x="4727" y="527"/>
                    <a:pt x="4668" y="527"/>
                  </a:cubicBezTo>
                  <a:lnTo>
                    <a:pt x="4132" y="527"/>
                  </a:lnTo>
                  <a:cubicBezTo>
                    <a:pt x="4072" y="527"/>
                    <a:pt x="4013" y="550"/>
                    <a:pt x="3977" y="610"/>
                  </a:cubicBezTo>
                  <a:lnTo>
                    <a:pt x="3608" y="1324"/>
                  </a:lnTo>
                  <a:cubicBezTo>
                    <a:pt x="3560" y="1432"/>
                    <a:pt x="3560" y="1539"/>
                    <a:pt x="3608" y="1634"/>
                  </a:cubicBezTo>
                  <a:cubicBezTo>
                    <a:pt x="3668" y="1729"/>
                    <a:pt x="3751" y="1801"/>
                    <a:pt x="3858" y="1801"/>
                  </a:cubicBezTo>
                  <a:lnTo>
                    <a:pt x="4156" y="1836"/>
                  </a:lnTo>
                  <a:cubicBezTo>
                    <a:pt x="4215" y="1836"/>
                    <a:pt x="4275" y="1813"/>
                    <a:pt x="4310" y="1753"/>
                  </a:cubicBezTo>
                  <a:lnTo>
                    <a:pt x="4430" y="1598"/>
                  </a:lnTo>
                  <a:lnTo>
                    <a:pt x="4489" y="1670"/>
                  </a:lnTo>
                  <a:lnTo>
                    <a:pt x="4441" y="1955"/>
                  </a:lnTo>
                  <a:lnTo>
                    <a:pt x="3929" y="2027"/>
                  </a:lnTo>
                  <a:cubicBezTo>
                    <a:pt x="3906" y="2027"/>
                    <a:pt x="3894" y="2039"/>
                    <a:pt x="3858" y="2051"/>
                  </a:cubicBezTo>
                  <a:lnTo>
                    <a:pt x="3203" y="2527"/>
                  </a:lnTo>
                  <a:cubicBezTo>
                    <a:pt x="3179" y="2563"/>
                    <a:pt x="3144" y="2586"/>
                    <a:pt x="3144" y="2622"/>
                  </a:cubicBezTo>
                  <a:lnTo>
                    <a:pt x="3072" y="2920"/>
                  </a:lnTo>
                  <a:lnTo>
                    <a:pt x="2846" y="2884"/>
                  </a:lnTo>
                  <a:cubicBezTo>
                    <a:pt x="2836" y="2883"/>
                    <a:pt x="2826" y="2883"/>
                    <a:pt x="2816" y="2883"/>
                  </a:cubicBezTo>
                  <a:cubicBezTo>
                    <a:pt x="2686" y="2883"/>
                    <a:pt x="2580" y="2954"/>
                    <a:pt x="2525" y="3087"/>
                  </a:cubicBezTo>
                  <a:lnTo>
                    <a:pt x="2382" y="3456"/>
                  </a:lnTo>
                  <a:cubicBezTo>
                    <a:pt x="2358" y="3527"/>
                    <a:pt x="2358" y="3622"/>
                    <a:pt x="2405" y="3694"/>
                  </a:cubicBezTo>
                  <a:cubicBezTo>
                    <a:pt x="2441" y="3765"/>
                    <a:pt x="2501" y="3825"/>
                    <a:pt x="2596" y="3860"/>
                  </a:cubicBezTo>
                  <a:cubicBezTo>
                    <a:pt x="2441" y="3932"/>
                    <a:pt x="2322" y="4075"/>
                    <a:pt x="2322" y="4241"/>
                  </a:cubicBezTo>
                  <a:lnTo>
                    <a:pt x="2322" y="4313"/>
                  </a:lnTo>
                  <a:lnTo>
                    <a:pt x="1870" y="4849"/>
                  </a:lnTo>
                  <a:cubicBezTo>
                    <a:pt x="1786" y="4932"/>
                    <a:pt x="1763" y="5051"/>
                    <a:pt x="1763" y="5146"/>
                  </a:cubicBezTo>
                  <a:lnTo>
                    <a:pt x="1763" y="5777"/>
                  </a:lnTo>
                  <a:cubicBezTo>
                    <a:pt x="1763" y="5944"/>
                    <a:pt x="1822" y="6087"/>
                    <a:pt x="1941" y="6194"/>
                  </a:cubicBezTo>
                  <a:lnTo>
                    <a:pt x="2382" y="6623"/>
                  </a:lnTo>
                  <a:cubicBezTo>
                    <a:pt x="2489" y="6718"/>
                    <a:pt x="2608" y="6777"/>
                    <a:pt x="2739" y="6789"/>
                  </a:cubicBezTo>
                  <a:lnTo>
                    <a:pt x="4049" y="6908"/>
                  </a:lnTo>
                  <a:lnTo>
                    <a:pt x="4049" y="6956"/>
                  </a:lnTo>
                  <a:cubicBezTo>
                    <a:pt x="4037" y="7111"/>
                    <a:pt x="4096" y="7266"/>
                    <a:pt x="4227" y="7373"/>
                  </a:cubicBezTo>
                  <a:lnTo>
                    <a:pt x="4465" y="7551"/>
                  </a:lnTo>
                  <a:lnTo>
                    <a:pt x="4453" y="7587"/>
                  </a:lnTo>
                  <a:cubicBezTo>
                    <a:pt x="4394" y="7766"/>
                    <a:pt x="4453" y="7944"/>
                    <a:pt x="4584" y="8063"/>
                  </a:cubicBezTo>
                  <a:lnTo>
                    <a:pt x="4668" y="8123"/>
                  </a:lnTo>
                  <a:cubicBezTo>
                    <a:pt x="4608" y="8123"/>
                    <a:pt x="4561" y="8147"/>
                    <a:pt x="4501" y="8147"/>
                  </a:cubicBezTo>
                  <a:cubicBezTo>
                    <a:pt x="4451" y="8148"/>
                    <a:pt x="4402" y="8149"/>
                    <a:pt x="4353" y="8149"/>
                  </a:cubicBezTo>
                  <a:cubicBezTo>
                    <a:pt x="3418" y="8149"/>
                    <a:pt x="2523" y="7829"/>
                    <a:pt x="1822" y="7230"/>
                  </a:cubicBezTo>
                  <a:cubicBezTo>
                    <a:pt x="1793" y="7206"/>
                    <a:pt x="1759" y="7195"/>
                    <a:pt x="1724" y="7195"/>
                  </a:cubicBezTo>
                  <a:cubicBezTo>
                    <a:pt x="1672" y="7195"/>
                    <a:pt x="1619" y="7218"/>
                    <a:pt x="1584" y="7254"/>
                  </a:cubicBezTo>
                  <a:cubicBezTo>
                    <a:pt x="1524" y="7325"/>
                    <a:pt x="1536" y="7432"/>
                    <a:pt x="1596" y="7492"/>
                  </a:cubicBezTo>
                  <a:cubicBezTo>
                    <a:pt x="2358" y="8123"/>
                    <a:pt x="3322" y="8480"/>
                    <a:pt x="4322" y="8480"/>
                  </a:cubicBezTo>
                  <a:lnTo>
                    <a:pt x="4501" y="8480"/>
                  </a:lnTo>
                  <a:cubicBezTo>
                    <a:pt x="5573" y="8444"/>
                    <a:pt x="6573" y="7992"/>
                    <a:pt x="7323" y="7254"/>
                  </a:cubicBezTo>
                  <a:cubicBezTo>
                    <a:pt x="8085" y="6492"/>
                    <a:pt x="8513" y="5492"/>
                    <a:pt x="8561" y="4420"/>
                  </a:cubicBezTo>
                  <a:cubicBezTo>
                    <a:pt x="8573" y="3289"/>
                    <a:pt x="8216" y="2265"/>
                    <a:pt x="7537" y="1455"/>
                  </a:cubicBezTo>
                  <a:cubicBezTo>
                    <a:pt x="7506" y="1418"/>
                    <a:pt x="7462" y="1400"/>
                    <a:pt x="7417" y="1400"/>
                  </a:cubicBezTo>
                  <a:cubicBezTo>
                    <a:pt x="7375" y="1400"/>
                    <a:pt x="7333" y="1415"/>
                    <a:pt x="7299" y="1443"/>
                  </a:cubicBezTo>
                  <a:cubicBezTo>
                    <a:pt x="7228" y="1503"/>
                    <a:pt x="7228" y="1610"/>
                    <a:pt x="7287" y="1682"/>
                  </a:cubicBezTo>
                  <a:cubicBezTo>
                    <a:pt x="7728" y="2217"/>
                    <a:pt x="8025" y="2860"/>
                    <a:pt x="8144" y="3539"/>
                  </a:cubicBezTo>
                  <a:lnTo>
                    <a:pt x="8097" y="3503"/>
                  </a:lnTo>
                  <a:cubicBezTo>
                    <a:pt x="8018" y="3424"/>
                    <a:pt x="7923" y="3378"/>
                    <a:pt x="7804" y="3378"/>
                  </a:cubicBezTo>
                  <a:cubicBezTo>
                    <a:pt x="7780" y="3378"/>
                    <a:pt x="7754" y="3380"/>
                    <a:pt x="7728" y="3384"/>
                  </a:cubicBezTo>
                  <a:cubicBezTo>
                    <a:pt x="7597" y="3396"/>
                    <a:pt x="7478" y="3468"/>
                    <a:pt x="7406" y="3587"/>
                  </a:cubicBezTo>
                  <a:lnTo>
                    <a:pt x="7370" y="3634"/>
                  </a:lnTo>
                  <a:cubicBezTo>
                    <a:pt x="7299" y="3634"/>
                    <a:pt x="7228" y="3658"/>
                    <a:pt x="7168" y="3718"/>
                  </a:cubicBezTo>
                  <a:lnTo>
                    <a:pt x="6942" y="3468"/>
                  </a:lnTo>
                  <a:cubicBezTo>
                    <a:pt x="6911" y="3430"/>
                    <a:pt x="6866" y="3412"/>
                    <a:pt x="6821" y="3412"/>
                  </a:cubicBezTo>
                  <a:cubicBezTo>
                    <a:pt x="6780" y="3412"/>
                    <a:pt x="6738" y="3427"/>
                    <a:pt x="6704" y="3456"/>
                  </a:cubicBezTo>
                  <a:cubicBezTo>
                    <a:pt x="6632" y="3515"/>
                    <a:pt x="6632" y="3622"/>
                    <a:pt x="6692" y="3694"/>
                  </a:cubicBezTo>
                  <a:lnTo>
                    <a:pt x="7013" y="4099"/>
                  </a:lnTo>
                  <a:cubicBezTo>
                    <a:pt x="7049" y="4122"/>
                    <a:pt x="7085" y="4146"/>
                    <a:pt x="7132" y="4146"/>
                  </a:cubicBezTo>
                  <a:cubicBezTo>
                    <a:pt x="7180" y="4146"/>
                    <a:pt x="7228" y="4134"/>
                    <a:pt x="7251" y="4110"/>
                  </a:cubicBezTo>
                  <a:lnTo>
                    <a:pt x="7358" y="4003"/>
                  </a:lnTo>
                  <a:lnTo>
                    <a:pt x="7489" y="4099"/>
                  </a:lnTo>
                  <a:lnTo>
                    <a:pt x="7001" y="5075"/>
                  </a:lnTo>
                  <a:lnTo>
                    <a:pt x="6966" y="5075"/>
                  </a:lnTo>
                  <a:cubicBezTo>
                    <a:pt x="6930" y="5075"/>
                    <a:pt x="6894" y="5063"/>
                    <a:pt x="6870" y="5027"/>
                  </a:cubicBezTo>
                  <a:lnTo>
                    <a:pt x="6215" y="4230"/>
                  </a:lnTo>
                  <a:cubicBezTo>
                    <a:pt x="6181" y="4188"/>
                    <a:pt x="6129" y="4170"/>
                    <a:pt x="6079" y="4170"/>
                  </a:cubicBezTo>
                  <a:cubicBezTo>
                    <a:pt x="6043" y="4170"/>
                    <a:pt x="6007" y="4179"/>
                    <a:pt x="5977" y="4194"/>
                  </a:cubicBezTo>
                  <a:cubicBezTo>
                    <a:pt x="5894" y="4253"/>
                    <a:pt x="5894" y="4360"/>
                    <a:pt x="5942" y="4432"/>
                  </a:cubicBezTo>
                  <a:lnTo>
                    <a:pt x="6596" y="5242"/>
                  </a:lnTo>
                  <a:cubicBezTo>
                    <a:pt x="6684" y="5351"/>
                    <a:pt x="6811" y="5410"/>
                    <a:pt x="6932" y="5410"/>
                  </a:cubicBezTo>
                  <a:cubicBezTo>
                    <a:pt x="6944" y="5410"/>
                    <a:pt x="6955" y="5409"/>
                    <a:pt x="6966" y="5408"/>
                  </a:cubicBezTo>
                  <a:lnTo>
                    <a:pt x="7180" y="5384"/>
                  </a:lnTo>
                  <a:lnTo>
                    <a:pt x="6525" y="6908"/>
                  </a:lnTo>
                  <a:cubicBezTo>
                    <a:pt x="6477" y="7016"/>
                    <a:pt x="6418" y="7111"/>
                    <a:pt x="6335" y="7206"/>
                  </a:cubicBezTo>
                  <a:lnTo>
                    <a:pt x="5811" y="7825"/>
                  </a:lnTo>
                  <a:cubicBezTo>
                    <a:pt x="5537" y="7944"/>
                    <a:pt x="5275" y="8028"/>
                    <a:pt x="4989" y="8087"/>
                  </a:cubicBezTo>
                  <a:lnTo>
                    <a:pt x="4703" y="7825"/>
                  </a:lnTo>
                  <a:cubicBezTo>
                    <a:pt x="4680" y="7801"/>
                    <a:pt x="4668" y="7754"/>
                    <a:pt x="4680" y="7706"/>
                  </a:cubicBezTo>
                  <a:lnTo>
                    <a:pt x="4727" y="7551"/>
                  </a:lnTo>
                  <a:cubicBezTo>
                    <a:pt x="4739" y="7468"/>
                    <a:pt x="4727" y="7408"/>
                    <a:pt x="4668" y="7373"/>
                  </a:cubicBezTo>
                  <a:lnTo>
                    <a:pt x="4334" y="7123"/>
                  </a:lnTo>
                  <a:cubicBezTo>
                    <a:pt x="4310" y="7099"/>
                    <a:pt x="4287" y="7075"/>
                    <a:pt x="4287" y="7027"/>
                  </a:cubicBezTo>
                  <a:lnTo>
                    <a:pt x="4322" y="6813"/>
                  </a:lnTo>
                  <a:cubicBezTo>
                    <a:pt x="4322" y="6777"/>
                    <a:pt x="4322" y="6730"/>
                    <a:pt x="4287" y="6694"/>
                  </a:cubicBezTo>
                  <a:cubicBezTo>
                    <a:pt x="4263" y="6670"/>
                    <a:pt x="4215" y="6635"/>
                    <a:pt x="4168" y="6635"/>
                  </a:cubicBezTo>
                  <a:lnTo>
                    <a:pt x="2679" y="6504"/>
                  </a:lnTo>
                  <a:cubicBezTo>
                    <a:pt x="2620" y="6504"/>
                    <a:pt x="2560" y="6480"/>
                    <a:pt x="2536" y="6432"/>
                  </a:cubicBezTo>
                  <a:lnTo>
                    <a:pt x="2084" y="6004"/>
                  </a:lnTo>
                  <a:cubicBezTo>
                    <a:pt x="2048" y="5956"/>
                    <a:pt x="2013" y="5884"/>
                    <a:pt x="2013" y="5825"/>
                  </a:cubicBezTo>
                  <a:lnTo>
                    <a:pt x="2013" y="5194"/>
                  </a:lnTo>
                  <a:cubicBezTo>
                    <a:pt x="2013" y="5170"/>
                    <a:pt x="2024" y="5134"/>
                    <a:pt x="2048" y="5122"/>
                  </a:cubicBezTo>
                  <a:lnTo>
                    <a:pt x="2548" y="4539"/>
                  </a:lnTo>
                  <a:cubicBezTo>
                    <a:pt x="2584" y="4515"/>
                    <a:pt x="2596" y="4480"/>
                    <a:pt x="2596" y="4432"/>
                  </a:cubicBezTo>
                  <a:lnTo>
                    <a:pt x="2596" y="4301"/>
                  </a:lnTo>
                  <a:cubicBezTo>
                    <a:pt x="2596" y="4253"/>
                    <a:pt x="2620" y="4218"/>
                    <a:pt x="2667" y="4194"/>
                  </a:cubicBezTo>
                  <a:lnTo>
                    <a:pt x="3072" y="4015"/>
                  </a:lnTo>
                  <a:lnTo>
                    <a:pt x="3810" y="4003"/>
                  </a:lnTo>
                  <a:cubicBezTo>
                    <a:pt x="3834" y="4003"/>
                    <a:pt x="3846" y="4015"/>
                    <a:pt x="3846" y="4039"/>
                  </a:cubicBezTo>
                  <a:cubicBezTo>
                    <a:pt x="3858" y="4170"/>
                    <a:pt x="3965" y="4289"/>
                    <a:pt x="4096" y="4313"/>
                  </a:cubicBezTo>
                  <a:lnTo>
                    <a:pt x="4632" y="4491"/>
                  </a:lnTo>
                  <a:cubicBezTo>
                    <a:pt x="4668" y="4503"/>
                    <a:pt x="4705" y="4510"/>
                    <a:pt x="4741" y="4510"/>
                  </a:cubicBezTo>
                  <a:cubicBezTo>
                    <a:pt x="4813" y="4510"/>
                    <a:pt x="4882" y="4484"/>
                    <a:pt x="4930" y="4420"/>
                  </a:cubicBezTo>
                  <a:cubicBezTo>
                    <a:pt x="5001" y="4360"/>
                    <a:pt x="5037" y="4253"/>
                    <a:pt x="5025" y="4170"/>
                  </a:cubicBezTo>
                  <a:lnTo>
                    <a:pt x="5692" y="4110"/>
                  </a:lnTo>
                  <a:cubicBezTo>
                    <a:pt x="5823" y="4099"/>
                    <a:pt x="5930" y="4039"/>
                    <a:pt x="6013" y="3932"/>
                  </a:cubicBezTo>
                  <a:cubicBezTo>
                    <a:pt x="6096" y="3825"/>
                    <a:pt x="6120" y="3694"/>
                    <a:pt x="6096" y="3575"/>
                  </a:cubicBezTo>
                  <a:lnTo>
                    <a:pt x="6073" y="3479"/>
                  </a:lnTo>
                  <a:cubicBezTo>
                    <a:pt x="6050" y="3344"/>
                    <a:pt x="5931" y="3240"/>
                    <a:pt x="5776" y="3240"/>
                  </a:cubicBezTo>
                  <a:cubicBezTo>
                    <a:pt x="5768" y="3240"/>
                    <a:pt x="5760" y="3241"/>
                    <a:pt x="5751" y="3241"/>
                  </a:cubicBezTo>
                  <a:lnTo>
                    <a:pt x="5406" y="3277"/>
                  </a:lnTo>
                  <a:lnTo>
                    <a:pt x="5346" y="3217"/>
                  </a:lnTo>
                  <a:lnTo>
                    <a:pt x="5811" y="2753"/>
                  </a:lnTo>
                  <a:cubicBezTo>
                    <a:pt x="5870" y="2694"/>
                    <a:pt x="5870" y="2586"/>
                    <a:pt x="5811" y="2515"/>
                  </a:cubicBezTo>
                  <a:cubicBezTo>
                    <a:pt x="5781" y="2485"/>
                    <a:pt x="5739" y="2470"/>
                    <a:pt x="5696" y="2470"/>
                  </a:cubicBezTo>
                  <a:cubicBezTo>
                    <a:pt x="5653" y="2470"/>
                    <a:pt x="5608" y="2485"/>
                    <a:pt x="5573" y="2515"/>
                  </a:cubicBezTo>
                  <a:lnTo>
                    <a:pt x="5001" y="3063"/>
                  </a:lnTo>
                  <a:lnTo>
                    <a:pt x="4811" y="3146"/>
                  </a:lnTo>
                  <a:lnTo>
                    <a:pt x="4287" y="2741"/>
                  </a:lnTo>
                  <a:cubicBezTo>
                    <a:pt x="4260" y="2714"/>
                    <a:pt x="4220" y="2701"/>
                    <a:pt x="4181" y="2701"/>
                  </a:cubicBezTo>
                  <a:cubicBezTo>
                    <a:pt x="4168" y="2701"/>
                    <a:pt x="4156" y="2703"/>
                    <a:pt x="4144" y="2706"/>
                  </a:cubicBezTo>
                  <a:lnTo>
                    <a:pt x="3418" y="2944"/>
                  </a:lnTo>
                  <a:cubicBezTo>
                    <a:pt x="3394" y="2944"/>
                    <a:pt x="3370" y="2967"/>
                    <a:pt x="3358" y="2979"/>
                  </a:cubicBezTo>
                  <a:lnTo>
                    <a:pt x="3394" y="2753"/>
                  </a:lnTo>
                  <a:lnTo>
                    <a:pt x="3977" y="2336"/>
                  </a:lnTo>
                  <a:lnTo>
                    <a:pt x="4572" y="2253"/>
                  </a:lnTo>
                  <a:cubicBezTo>
                    <a:pt x="4644" y="2229"/>
                    <a:pt x="4703" y="2170"/>
                    <a:pt x="4703" y="2110"/>
                  </a:cubicBezTo>
                  <a:lnTo>
                    <a:pt x="4787" y="1634"/>
                  </a:lnTo>
                  <a:cubicBezTo>
                    <a:pt x="4787" y="1598"/>
                    <a:pt x="4787" y="1551"/>
                    <a:pt x="4751" y="1515"/>
                  </a:cubicBezTo>
                  <a:lnTo>
                    <a:pt x="4513" y="1205"/>
                  </a:lnTo>
                  <a:cubicBezTo>
                    <a:pt x="4489" y="1158"/>
                    <a:pt x="4430" y="1146"/>
                    <a:pt x="4382" y="1146"/>
                  </a:cubicBezTo>
                  <a:cubicBezTo>
                    <a:pt x="4322" y="1146"/>
                    <a:pt x="4275" y="1182"/>
                    <a:pt x="4251" y="1217"/>
                  </a:cubicBezTo>
                  <a:lnTo>
                    <a:pt x="4072" y="1491"/>
                  </a:lnTo>
                  <a:lnTo>
                    <a:pt x="3870" y="1479"/>
                  </a:lnTo>
                  <a:lnTo>
                    <a:pt x="4203" y="860"/>
                  </a:lnTo>
                  <a:lnTo>
                    <a:pt x="4525" y="860"/>
                  </a:lnTo>
                  <a:lnTo>
                    <a:pt x="4787" y="1324"/>
                  </a:lnTo>
                  <a:cubicBezTo>
                    <a:pt x="4811" y="1384"/>
                    <a:pt x="4870" y="1420"/>
                    <a:pt x="4930" y="1420"/>
                  </a:cubicBezTo>
                  <a:cubicBezTo>
                    <a:pt x="4989" y="1420"/>
                    <a:pt x="5049" y="1372"/>
                    <a:pt x="5084" y="1312"/>
                  </a:cubicBezTo>
                  <a:lnTo>
                    <a:pt x="5323" y="765"/>
                  </a:lnTo>
                  <a:cubicBezTo>
                    <a:pt x="5358" y="658"/>
                    <a:pt x="5346" y="550"/>
                    <a:pt x="5287" y="467"/>
                  </a:cubicBezTo>
                  <a:lnTo>
                    <a:pt x="5287" y="467"/>
                  </a:lnTo>
                  <a:cubicBezTo>
                    <a:pt x="5834" y="610"/>
                    <a:pt x="6346" y="884"/>
                    <a:pt x="6787" y="1253"/>
                  </a:cubicBezTo>
                  <a:cubicBezTo>
                    <a:pt x="6825" y="1280"/>
                    <a:pt x="6864" y="1292"/>
                    <a:pt x="6903" y="1292"/>
                  </a:cubicBezTo>
                  <a:cubicBezTo>
                    <a:pt x="6949" y="1292"/>
                    <a:pt x="6992" y="1274"/>
                    <a:pt x="7025" y="1241"/>
                  </a:cubicBezTo>
                  <a:cubicBezTo>
                    <a:pt x="7085" y="1158"/>
                    <a:pt x="7073" y="1062"/>
                    <a:pt x="7013" y="1003"/>
                  </a:cubicBezTo>
                  <a:cubicBezTo>
                    <a:pt x="6253" y="345"/>
                    <a:pt x="5266" y="0"/>
                    <a:pt x="425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64" name="Google Shape;264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17475" y="3534512"/>
            <a:ext cx="865026" cy="104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61874" y="3543800"/>
            <a:ext cx="1171900" cy="1284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Futuristic Background by Slidesgo">
  <a:themeElements>
    <a:clrScheme name="Simple Light">
      <a:dk1>
        <a:srgbClr val="001633"/>
      </a:dk1>
      <a:lt1>
        <a:srgbClr val="FFFFFF"/>
      </a:lt1>
      <a:dk2>
        <a:srgbClr val="85D5E6"/>
      </a:dk2>
      <a:lt2>
        <a:srgbClr val="FFAB40"/>
      </a:lt2>
      <a:accent1>
        <a:srgbClr val="FFAB40"/>
      </a:accent1>
      <a:accent2>
        <a:srgbClr val="85D5E6"/>
      </a:accent2>
      <a:accent3>
        <a:srgbClr val="78909C"/>
      </a:accent3>
      <a:accent4>
        <a:srgbClr val="FFAB40"/>
      </a:accent4>
      <a:accent5>
        <a:srgbClr val="0097A7"/>
      </a:accent5>
      <a:accent6>
        <a:srgbClr val="001633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