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4"/>
  </p:sldMasterIdLst>
  <p:notesMasterIdLst>
    <p:notesMasterId r:id="rId25"/>
  </p:notesMasterIdLst>
  <p:sldIdLst>
    <p:sldId id="256" r:id="rId5"/>
    <p:sldId id="419" r:id="rId6"/>
    <p:sldId id="440" r:id="rId7"/>
    <p:sldId id="436" r:id="rId8"/>
    <p:sldId id="498" r:id="rId9"/>
    <p:sldId id="504" r:id="rId10"/>
    <p:sldId id="497" r:id="rId11"/>
    <p:sldId id="423" r:id="rId12"/>
    <p:sldId id="427" r:id="rId13"/>
    <p:sldId id="501" r:id="rId14"/>
    <p:sldId id="439" r:id="rId15"/>
    <p:sldId id="429" r:id="rId16"/>
    <p:sldId id="422" r:id="rId17"/>
    <p:sldId id="426" r:id="rId18"/>
    <p:sldId id="424" r:id="rId19"/>
    <p:sldId id="432" r:id="rId20"/>
    <p:sldId id="431" r:id="rId21"/>
    <p:sldId id="502" r:id="rId22"/>
    <p:sldId id="500" r:id="rId23"/>
    <p:sldId id="437" r:id="rId24"/>
  </p:sldIdLst>
  <p:sldSz cx="12192000" cy="6858000"/>
  <p:notesSz cx="6973888" cy="92360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B25"/>
    <a:srgbClr val="004FA6"/>
    <a:srgbClr val="005598"/>
    <a:srgbClr val="FF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24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900" y="114"/>
      </p:cViewPr>
      <p:guideLst>
        <p:guide orient="horz" pos="2183"/>
        <p:guide pos="3817"/>
      </p:guideLst>
    </p:cSldViewPr>
  </p:slideViewPr>
  <p:outlineViewPr>
    <p:cViewPr>
      <p:scale>
        <a:sx n="33" d="100"/>
        <a:sy n="33" d="100"/>
      </p:scale>
      <p:origin x="0" y="-3390"/>
    </p:cViewPr>
  </p:outlin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3408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3408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A545D468-B213-4767-808F-9E0B96EADC29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0" tIns="46310" rIns="92620" bIns="4631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97389" y="4444861"/>
            <a:ext cx="5579110" cy="3636705"/>
          </a:xfrm>
          <a:prstGeom prst="rect">
            <a:avLst/>
          </a:prstGeom>
        </p:spPr>
        <p:txBody>
          <a:bodyPr vert="horz" lIns="92620" tIns="46310" rIns="92620" bIns="4631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22018" cy="463407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50256" y="8772669"/>
            <a:ext cx="3022018" cy="463407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A383F2C2-9144-4772-8BCE-E1A5785824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848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F2C2-9144-4772-8BCE-E1A578582425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8362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940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88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965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790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371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535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824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420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7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882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225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23632-6718-43F9-99A7-6553A3DC255F}" type="datetimeFigureOut">
              <a:rPr lang="pl-PL" smtClean="0"/>
              <a:pPr/>
              <a:t>18.06.2023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4F54A-F18A-41B4-AA72-C998E710F72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91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ftp/arxiv/papers/2301/2301.01768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9307" y="436228"/>
            <a:ext cx="10059974" cy="5989739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l-PL" sz="4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Przegląd zagadnień</a:t>
            </a:r>
            <a:br>
              <a:rPr lang="pl-PL" sz="4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 err="1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ChatGPT</a:t>
            </a:r>
            <a:r>
              <a:rPr lang="pl-PL" sz="24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jak model językowy może zmienić świat?</a:t>
            </a:r>
            <a:br>
              <a:rPr lang="pl-PL" sz="4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4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Adam Karolewski </a:t>
            </a:r>
            <a:br>
              <a:rPr lang="pl-PL" sz="2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2023-06-01</a:t>
            </a:r>
            <a:br>
              <a:rPr lang="pl-PL" sz="28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28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Matematyki i Informatyki</a:t>
            </a:r>
            <a:br>
              <a:rPr lang="pl-PL" sz="2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Uniwersytet Adama Mickiewicza w Poznaniu</a:t>
            </a:r>
            <a:br>
              <a:rPr lang="pl-PL" sz="4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000" b="1" dirty="0">
              <a:solidFill>
                <a:srgbClr val="004F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88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Jednostka – aspekt psychologiczny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Odróżnienie prawdziwej osoby od AI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Poczucie autonomii i samostanowienia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Człowiek mniej ważny od AI?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Mapowanie tożsamości za pomocą XAI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Wsparcie w komunikacji międzyludzkiej – kody kulturowe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pl-PL" sz="2400" dirty="0" err="1">
                <a:solidFill>
                  <a:srgbClr val="004FA6"/>
                </a:solidFill>
                <a:sym typeface="Wingdings" panose="05000000000000000000" pitchFamily="2" charset="2"/>
              </a:rPr>
              <a:t>LLMy</a:t>
            </a: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 jako kopie cyfrowe i mapa tożsamości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Możliwości terapeutyczne</a:t>
            </a:r>
          </a:p>
          <a:p>
            <a:pPr marL="457200" indent="-457200">
              <a:buAutoNum type="arabicPeriod"/>
              <a:defRPr/>
            </a:pPr>
            <a:endParaRPr lang="pl-PL" sz="2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656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Edukacja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990277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Wykorzystywanie przez uczniów i studentów</a:t>
            </a:r>
          </a:p>
          <a:p>
            <a:pPr marL="457200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Odpowiedź systemu edukacji?</a:t>
            </a:r>
          </a:p>
          <a:p>
            <a:pPr marL="457200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Emancypacja jednostki ludzkiej w systemie społecznej m.in. przez powszechną edukację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Czy powstanie nowa linia podziału – na tych co wykorzystują i nie?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Czy wpłynie na np. umiejętności formułowania opisu problemu i jego rozwiązanie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Czy brak ćwiczeń np. wypowiedzi skazuje nas wtórność (odtwarzanie </a:t>
            </a:r>
            <a:r>
              <a:rPr lang="pl-PL" sz="1600" dirty="0" err="1">
                <a:solidFill>
                  <a:srgbClr val="004FA6"/>
                </a:solidFill>
                <a:sym typeface="Wingdings" panose="05000000000000000000" pitchFamily="2" charset="2"/>
              </a:rPr>
              <a:t>LLMów</a:t>
            </a: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)?</a:t>
            </a:r>
          </a:p>
          <a:p>
            <a:pPr marL="457200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Wzmacnianie podziałów społecznych i zastopowania / zawrócenie procesu emancypacyjnego?</a:t>
            </a:r>
          </a:p>
          <a:p>
            <a:pPr marL="457200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System edukacyjny – odpowiedzi (co jest celem systemu edukacyjnego? = system wartości danego społeczeństwa = kim chcemy być?):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Zabronienie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Koegzystencja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Wykorzystanie i zmiana systemu edukacji</a:t>
            </a: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34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Edukacja – szanse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Skracanie nauki  nauczę się więcej!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Przekwalifikowanie się – szybciej i skuteczniej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Niższe koszty nauki</a:t>
            </a:r>
          </a:p>
          <a:p>
            <a:pPr marL="457200" indent="-457200">
              <a:buAutoNum type="arabicPeriod"/>
              <a:defRPr/>
            </a:pPr>
            <a:endParaRPr lang="pl-PL" sz="2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czym ma być edukacja? </a:t>
            </a:r>
          </a:p>
          <a:p>
            <a:pPr>
              <a:buFont typeface="Wingdings" panose="05000000000000000000" pitchFamily="2" charset="2"/>
              <a:buChar char="à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REDEFINICJA</a:t>
            </a:r>
          </a:p>
          <a:p>
            <a:pPr marL="457200" indent="-457200">
              <a:buAutoNum type="arabicPeriod"/>
              <a:defRPr/>
            </a:pPr>
            <a:endParaRPr lang="pl-PL" sz="2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457200" indent="-457200">
              <a:buAutoNum type="arabicPeriod"/>
              <a:defRPr/>
            </a:pPr>
            <a:endParaRPr lang="pl-PL" sz="16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371600" lvl="2" indent="-457200">
              <a:buAutoNum type="arabicPeriod"/>
              <a:defRPr/>
            </a:pPr>
            <a:endParaRPr lang="pl-PL" sz="1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914400" lvl="1" indent="-4572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457200" indent="-457200">
              <a:buAutoNum type="arabicPeriod"/>
              <a:defRPr/>
            </a:pPr>
            <a:endParaRPr lang="pl-PL" sz="2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074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Rząd i państwo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Potrzeba państwowego LLM na różnych szczeblach i do różnych zadań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Kraje będą budować LLM do wsparcia decyzji w: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Polityce zagranicznej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Polityce wewnętrznej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Poprawie działania administracji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Poprawy prawa i ustaw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Poprawy finansów publicznych - </a:t>
            </a:r>
            <a:r>
              <a:rPr lang="pl-PL" sz="2000" dirty="0" err="1">
                <a:solidFill>
                  <a:srgbClr val="004FA6"/>
                </a:solidFill>
                <a:sym typeface="Wingdings" panose="05000000000000000000" pitchFamily="2" charset="2"/>
              </a:rPr>
              <a:t>redystrubucji</a:t>
            </a:r>
            <a:endParaRPr lang="pl-PL" sz="20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Planowania inwestycji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Zwalczania przestępczości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Wsparcia w obszarze edukacji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Pytania w trakcie budowy LLM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Czym jest tożsamość państwowa = narodowa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Jaki jest interes narodowy = państwowy?</a:t>
            </a:r>
          </a:p>
          <a:p>
            <a:pPr marL="457200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Za pomocą krajowych LLM będą prowadzone negocjacje, spory celem realizacji interesu krajowego</a:t>
            </a:r>
          </a:p>
          <a:p>
            <a:pPr>
              <a:buFont typeface="Wingdings" panose="05000000000000000000" pitchFamily="2" charset="2"/>
              <a:buChar char="à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(W naszym interesie) należy mieć niezależny, autonomiczny (krajowy) projekt budowania i utrzymywania państwowych LLM, które będą wyrażać interes narodowy</a:t>
            </a:r>
            <a:endParaRPr lang="pl-PL" sz="2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03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Polityka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AEEDA85-9DDE-198E-772A-DCD3C9ADC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066800"/>
            <a:ext cx="7620000" cy="4724400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14E21CBD-204D-D9F0-6400-A9B554B0B144}"/>
              </a:ext>
            </a:extLst>
          </p:cNvPr>
          <p:cNvSpPr txBox="1"/>
          <p:nvPr/>
        </p:nvSpPr>
        <p:spPr>
          <a:xfrm>
            <a:off x="662730" y="6057900"/>
            <a:ext cx="10586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political ideology of conversational AI: Converging evidence on </a:t>
            </a:r>
            <a:r>
              <a:rPr lang="en-US" dirty="0" err="1"/>
              <a:t>ChatGPT’s</a:t>
            </a:r>
            <a:r>
              <a:rPr lang="en-US" dirty="0"/>
              <a:t> pro-environmental, left-libertarian orientation</a:t>
            </a:r>
            <a:r>
              <a:rPr lang="pl-PL" dirty="0"/>
              <a:t>, </a:t>
            </a:r>
            <a:r>
              <a:rPr lang="pl-PL" dirty="0">
                <a:hlinkClick r:id="rId3"/>
              </a:rPr>
              <a:t>2301.01768.pdf (arxiv.org)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1328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Aspekty prawne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Wsparcie prawne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Usprawnienie prawa?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LLM jako lepszy sędzia?</a:t>
            </a:r>
          </a:p>
          <a:p>
            <a:pPr marL="457200" indent="-457200">
              <a:buFont typeface="Arial" panose="020B0604020202020204" pitchFamily="34" charset="0"/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Świat przestępczy – np. nowy rodzaj przestępstw gospodarczych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Jak nauczyć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dekalogu?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kodeksu karnego?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idei stojących za daną regulacją?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Czym jest obiektywizm?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LLM a kwestia światopoglądu</a:t>
            </a:r>
          </a:p>
          <a:p>
            <a:pPr marL="457200" indent="-457200">
              <a:buAutoNum type="arabicPeriod"/>
              <a:defRPr/>
            </a:pPr>
            <a:endParaRPr lang="pl-PL" sz="16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371600" lvl="2" indent="-457200">
              <a:buAutoNum type="arabicPeriod"/>
              <a:defRPr/>
            </a:pPr>
            <a:endParaRPr lang="pl-PL" sz="1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914400" lvl="1" indent="-4572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457200" indent="-457200">
              <a:buAutoNum type="arabicPeriod"/>
              <a:defRPr/>
            </a:pPr>
            <a:endParaRPr lang="pl-PL" sz="2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3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Regulacje prawne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Konstytucja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Digital </a:t>
            </a:r>
            <a:r>
              <a:rPr lang="pl-PL" sz="2400" dirty="0" err="1">
                <a:solidFill>
                  <a:srgbClr val="004FA6"/>
                </a:solidFill>
                <a:sym typeface="Wingdings" panose="05000000000000000000" pitchFamily="2" charset="2"/>
              </a:rPr>
              <a:t>twins</a:t>
            </a: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 i świat lustrzany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Uregulowania?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Rozwój AI a prawo do swojej tożsamości cyfrowej </a:t>
            </a:r>
            <a:endParaRPr lang="pl-PL" sz="20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914400" lvl="1" indent="-457200">
              <a:buAutoNum type="arabicPeriod"/>
              <a:defRPr/>
            </a:pPr>
            <a:endParaRPr lang="pl-PL" sz="20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429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Militaria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Konferencja defence24day – nie ma nikogo z AI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LLM jako broń hybrydowa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Biały wywiad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Wywiad i kontrwywiad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Wsparcie pola walki różnego szczebla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Strategiczny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Taktyczny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operacyjny</a:t>
            </a:r>
          </a:p>
          <a:p>
            <a:pPr marL="914400" lvl="1" indent="-457200">
              <a:buAutoNum type="arabicPeriod"/>
              <a:defRPr/>
            </a:pPr>
            <a:endParaRPr lang="pl-PL" sz="20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10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Etyka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Podawanie pracy za swoją własną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Zawłaszczanie wiedzy – np. brak cytowania źródeł, co z prawami własności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Kłamstwo - „halucynowanie”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Wsparcie działań nielegalnych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Nieetyczne wykorzystanie</a:t>
            </a:r>
            <a:endParaRPr lang="pl-PL" sz="20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914400" lvl="1" indent="-457200">
              <a:buAutoNum type="arabicPeriod"/>
              <a:defRPr/>
            </a:pPr>
            <a:endParaRPr lang="pl-PL" sz="20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92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Odpowiedzialność</a:t>
            </a: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A8C5669B-2896-C327-4331-22843BC8C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105" y="1610685"/>
            <a:ext cx="8261562" cy="995603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pl-PL" dirty="0">
                <a:solidFill>
                  <a:srgbClr val="004FA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Jako Technostruktura tworzymy w coraz większym stopniu społeczeństwo zalgorytmizowane.</a:t>
            </a:r>
          </a:p>
          <a:p>
            <a:pPr>
              <a:spcBef>
                <a:spcPct val="0"/>
              </a:spcBef>
              <a:buNone/>
            </a:pPr>
            <a:endParaRPr lang="pl-PL" dirty="0">
              <a:solidFill>
                <a:srgbClr val="004FA6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A1DA92AF-2597-2D88-D955-F7A246F76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5" y="2606289"/>
            <a:ext cx="4803372" cy="3909945"/>
          </a:xfrm>
          <a:prstGeom prst="rect">
            <a:avLst/>
          </a:prstGeom>
        </p:spPr>
      </p:pic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AFFC3694-B24C-2CE7-04C3-EE5BFEFE905D}"/>
              </a:ext>
            </a:extLst>
          </p:cNvPr>
          <p:cNvSpPr txBox="1">
            <a:spLocks/>
          </p:cNvSpPr>
          <p:nvPr/>
        </p:nvSpPr>
        <p:spPr>
          <a:xfrm>
            <a:off x="5882640" y="3674225"/>
            <a:ext cx="6202681" cy="1774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2800">
                <a:solidFill>
                  <a:srgbClr val="004FA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To od nas zależy czy to będzie społeczeństwo sprawiedliwe.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980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Zagadnienia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opis modelu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przegląd istniejących rozwiązań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jak do tego doszło i dlaczego teraz?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prawne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edukacyjne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socjologiczne, psychologiczne, humanistyczne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przyszłość programowania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futurologiczne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ekonomiczne / biznesowe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militarne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etyczne</a:t>
            </a:r>
            <a:endParaRPr lang="pl-PL" sz="1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914400" lvl="1" indent="-4572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457200" indent="-457200">
              <a:buAutoNum type="arabicPeriod"/>
              <a:defRPr/>
            </a:pPr>
            <a:endParaRPr lang="pl-PL" sz="2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234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Podsumowanie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 err="1">
                <a:solidFill>
                  <a:srgbClr val="004FA6"/>
                </a:solidFill>
                <a:sym typeface="Wingdings" panose="05000000000000000000" pitchFamily="2" charset="2"/>
              </a:rPr>
              <a:t>LLMy</a:t>
            </a: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 są początkiem nowego etapu AI – są bezprecedensową technologią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Dekonstruują wiele pojęć i będą wymuszać definiowanie ich na nowo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Niosą wiele szans i zagrożeń jednocześnie we wszystkich dziedzinach ludzkiego życia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Wymagają debaty publicznej i odpowiedniego przygotowania społeczeństw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Dają możliwość nowego otwarcie dla gospodarek, krajów, kontynentów.</a:t>
            </a:r>
            <a:endParaRPr lang="pl-PL" sz="20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914400" lvl="1" indent="-457200">
              <a:buAutoNum type="arabicPeriod"/>
              <a:defRPr/>
            </a:pPr>
            <a:endParaRPr lang="pl-PL" sz="20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18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Zagadnienia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b="1" dirty="0">
                <a:solidFill>
                  <a:srgbClr val="004FA6"/>
                </a:solidFill>
                <a:sym typeface="Wingdings" panose="05000000000000000000" pitchFamily="2" charset="2"/>
              </a:rPr>
              <a:t>opis modelu</a:t>
            </a:r>
          </a:p>
          <a:p>
            <a:pPr marL="457200" indent="-457200">
              <a:buAutoNum type="arabicPeriod"/>
              <a:defRPr/>
            </a:pPr>
            <a:r>
              <a:rPr lang="pl-PL" sz="2400" b="1" dirty="0">
                <a:solidFill>
                  <a:srgbClr val="004FA6"/>
                </a:solidFill>
                <a:sym typeface="Wingdings" panose="05000000000000000000" pitchFamily="2" charset="2"/>
              </a:rPr>
              <a:t>przegląd istniejących rozwiązań</a:t>
            </a:r>
          </a:p>
          <a:p>
            <a:pPr marL="457200" indent="-457200">
              <a:buAutoNum type="arabicPeriod"/>
              <a:defRPr/>
            </a:pPr>
            <a:r>
              <a:rPr lang="pl-PL" sz="2400" b="1" dirty="0">
                <a:solidFill>
                  <a:srgbClr val="004FA6"/>
                </a:solidFill>
                <a:sym typeface="Wingdings" panose="05000000000000000000" pitchFamily="2" charset="2"/>
              </a:rPr>
              <a:t>jak do tego doszło i dlaczego teraz?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prawne</a:t>
            </a:r>
          </a:p>
          <a:p>
            <a:pPr marL="457200" indent="-457200">
              <a:buAutoNum type="arabicPeriod"/>
              <a:defRPr/>
            </a:pPr>
            <a:r>
              <a:rPr lang="pl-PL" sz="2400" b="1" dirty="0">
                <a:solidFill>
                  <a:srgbClr val="004FA6"/>
                </a:solidFill>
                <a:sym typeface="Wingdings" panose="05000000000000000000" pitchFamily="2" charset="2"/>
              </a:rPr>
              <a:t>edukacyjne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socjologiczne, psychologiczne, humanistyczne</a:t>
            </a:r>
          </a:p>
          <a:p>
            <a:pPr marL="457200" indent="-457200">
              <a:buAutoNum type="arabicPeriod"/>
              <a:defRPr/>
            </a:pPr>
            <a:r>
              <a:rPr lang="pl-PL" sz="2400" b="1" dirty="0">
                <a:solidFill>
                  <a:srgbClr val="004FA6"/>
                </a:solidFill>
                <a:sym typeface="Wingdings" panose="05000000000000000000" pitchFamily="2" charset="2"/>
              </a:rPr>
              <a:t>przyszłość programowania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futurologiczne</a:t>
            </a:r>
          </a:p>
          <a:p>
            <a:pPr marL="457200" indent="-457200">
              <a:buAutoNum type="arabicPeriod"/>
              <a:defRPr/>
            </a:pPr>
            <a:r>
              <a:rPr lang="pl-PL" sz="2400" b="1" dirty="0">
                <a:solidFill>
                  <a:srgbClr val="004FA6"/>
                </a:solidFill>
                <a:sym typeface="Wingdings" panose="05000000000000000000" pitchFamily="2" charset="2"/>
              </a:rPr>
              <a:t>ekonomiczne / biznesowe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militarne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etyczne</a:t>
            </a:r>
            <a:endParaRPr lang="pl-PL" sz="1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914400" lvl="1" indent="-4572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457200" indent="-457200">
              <a:buAutoNum type="arabicPeriod"/>
              <a:defRPr/>
            </a:pPr>
            <a:endParaRPr lang="pl-PL" sz="24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521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biznesowy </a:t>
            </a:r>
            <a:r>
              <a:rPr lang="pl-PL" sz="3000" b="1" dirty="0" err="1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LLMów</a:t>
            </a:r>
            <a:endParaRPr lang="pl-PL" sz="3000" b="1" dirty="0">
              <a:solidFill>
                <a:srgbClr val="004F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101044" cy="5074864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Prywatyzacja wiedzy?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Komu służą </a:t>
            </a:r>
            <a:r>
              <a:rPr lang="pl-PL" sz="2400" dirty="0" err="1">
                <a:solidFill>
                  <a:srgbClr val="004FA6"/>
                </a:solidFill>
                <a:sym typeface="Wingdings" panose="05000000000000000000" pitchFamily="2" charset="2"/>
              </a:rPr>
              <a:t>LLMy</a:t>
            </a: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?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Użytkownikom?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Właścicielowi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Interesom właściciela / właścicieli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Finansowanie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Kilka modeli dominujących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Niedemokratyczne przesunięcie władzy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Dystrybucja nauki / wiedzy w społeczeństwie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Ograniczanie / narzucenie narracji i różnorodności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Walka o zasoby</a:t>
            </a:r>
          </a:p>
          <a:p>
            <a:pPr marL="914400" lvl="1" indent="-457200"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Nieczysta konkurencja</a:t>
            </a:r>
          </a:p>
          <a:p>
            <a:pPr marL="914400" lvl="1" indent="-457200">
              <a:buFont typeface="Arial" panose="020B0604020202020204" pitchFamily="34" charset="0"/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Konkurencja dla państwa i społeczeństwa obywatelskiego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Każdy ma swój model  / asystenta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Na czym będzie polegał </a:t>
            </a:r>
            <a:r>
              <a:rPr lang="pl-PL" sz="2400" b="1" i="1" dirty="0">
                <a:solidFill>
                  <a:srgbClr val="004FA6"/>
                </a:solidFill>
                <a:sym typeface="Wingdings" panose="05000000000000000000" pitchFamily="2" charset="2"/>
              </a:rPr>
              <a:t>kapitalizm AI </a:t>
            </a: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(vs Kapitalizm „Inwigilacji”)?</a:t>
            </a:r>
          </a:p>
          <a:p>
            <a:pPr marL="457200" indent="-457200">
              <a:buAutoNum type="arabicPeriod"/>
              <a:defRPr/>
            </a:pPr>
            <a:endParaRPr lang="pl-PL" sz="18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914400" lvl="1" indent="-457200">
              <a:buAutoNum type="arabicPeriod"/>
              <a:defRPr/>
            </a:pPr>
            <a:endParaRPr lang="pl-PL" sz="16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295645C-A82D-ED4F-7150-BFA2EC1F8C71}"/>
              </a:ext>
            </a:extLst>
          </p:cNvPr>
          <p:cNvSpPr txBox="1"/>
          <p:nvPr/>
        </p:nvSpPr>
        <p:spPr>
          <a:xfrm>
            <a:off x="6761526" y="2749492"/>
            <a:ext cx="5310231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chemeClr val="accent1">
                    <a:lumMod val="75000"/>
                  </a:schemeClr>
                </a:solidFill>
              </a:rPr>
              <a:t>Kto wie?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chemeClr val="accent1">
                    <a:lumMod val="75000"/>
                  </a:schemeClr>
                </a:solidFill>
              </a:rPr>
              <a:t>Kto decyduje kto wie?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chemeClr val="accent1">
                    <a:lumMod val="75000"/>
                  </a:schemeClr>
                </a:solidFill>
              </a:rPr>
              <a:t>Kto decyduje kto decyduje?</a:t>
            </a:r>
          </a:p>
        </p:txBody>
      </p:sp>
    </p:spTree>
    <p:extLst>
      <p:ext uri="{BB962C8B-B14F-4D97-AF65-F5344CB8AC3E}">
        <p14:creationId xmlns:p14="http://schemas.microsoft.com/office/powerpoint/2010/main" val="364027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wal 2">
            <a:extLst>
              <a:ext uri="{FF2B5EF4-FFF2-40B4-BE49-F238E27FC236}">
                <a16:creationId xmlns:a16="http://schemas.microsoft.com/office/drawing/2014/main" id="{0C9BE70D-774D-4462-2531-2EA7C2EEC6BE}"/>
              </a:ext>
            </a:extLst>
          </p:cNvPr>
          <p:cNvSpPr>
            <a:spLocks/>
          </p:cNvSpPr>
          <p:nvPr/>
        </p:nvSpPr>
        <p:spPr>
          <a:xfrm>
            <a:off x="3344784" y="1669528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pl-PL" sz="1400" dirty="0" err="1"/>
              <a:t>Renderowne</a:t>
            </a:r>
            <a:r>
              <a:rPr lang="pl-PL" sz="1400" dirty="0"/>
              <a:t> zachowanie</a:t>
            </a:r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1CA65FAF-BC44-97F8-F0E9-CB2B1302FD56}"/>
              </a:ext>
            </a:extLst>
          </p:cNvPr>
          <p:cNvSpPr>
            <a:spLocks/>
          </p:cNvSpPr>
          <p:nvPr/>
        </p:nvSpPr>
        <p:spPr>
          <a:xfrm>
            <a:off x="3404516" y="4642213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pl-PL" sz="1400" dirty="0"/>
              <a:t>Poprawa usług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3A136172-B542-B26C-8C35-04C4D0EB1740}"/>
              </a:ext>
            </a:extLst>
          </p:cNvPr>
          <p:cNvSpPr>
            <a:spLocks/>
          </p:cNvSpPr>
          <p:nvPr/>
        </p:nvSpPr>
        <p:spPr>
          <a:xfrm>
            <a:off x="942966" y="3350765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pl-PL" sz="1400" dirty="0"/>
              <a:t>Użytkownik</a:t>
            </a:r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22D206B4-764F-4BEE-4F07-8AE3684F47BD}"/>
              </a:ext>
            </a:extLst>
          </p:cNvPr>
          <p:cNvSpPr>
            <a:spLocks/>
          </p:cNvSpPr>
          <p:nvPr/>
        </p:nvSpPr>
        <p:spPr>
          <a:xfrm>
            <a:off x="5985243" y="3350765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pl-PL" sz="1400" dirty="0"/>
              <a:t>Analityka</a:t>
            </a:r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47D68608-013C-C2EC-3449-F4671B6F65F2}"/>
              </a:ext>
            </a:extLst>
          </p:cNvPr>
          <p:cNvSpPr/>
          <p:nvPr/>
        </p:nvSpPr>
        <p:spPr>
          <a:xfrm rot="2020618">
            <a:off x="4644945" y="2708132"/>
            <a:ext cx="1476000" cy="10800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Dane behawioralne</a:t>
            </a:r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8F8C193E-ABE0-A57B-0FE4-A15B3F70AFDE}"/>
              </a:ext>
            </a:extLst>
          </p:cNvPr>
          <p:cNvSpPr/>
          <p:nvPr/>
        </p:nvSpPr>
        <p:spPr>
          <a:xfrm rot="9036684">
            <a:off x="4901749" y="4538765"/>
            <a:ext cx="1080000" cy="504000"/>
          </a:xfrm>
          <a:prstGeom prst="rightArrow">
            <a:avLst>
              <a:gd name="adj1" fmla="val 50445"/>
              <a:gd name="adj2" fmla="val 48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DE51E2DC-3CCD-9ADE-71FB-BA05315DDD73}"/>
              </a:ext>
            </a:extLst>
          </p:cNvPr>
          <p:cNvSpPr/>
          <p:nvPr/>
        </p:nvSpPr>
        <p:spPr>
          <a:xfrm rot="12435430">
            <a:off x="2313910" y="4544662"/>
            <a:ext cx="1080000" cy="504000"/>
          </a:xfrm>
          <a:prstGeom prst="rightArrow">
            <a:avLst>
              <a:gd name="adj1" fmla="val 50445"/>
              <a:gd name="adj2" fmla="val 48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  <p:sp>
        <p:nvSpPr>
          <p:cNvPr id="13" name="Strzałka: w prawo 12">
            <a:extLst>
              <a:ext uri="{FF2B5EF4-FFF2-40B4-BE49-F238E27FC236}">
                <a16:creationId xmlns:a16="http://schemas.microsoft.com/office/drawing/2014/main" id="{B357C3F6-9591-8E2F-B90C-5C9CECC472C5}"/>
              </a:ext>
            </a:extLst>
          </p:cNvPr>
          <p:cNvSpPr/>
          <p:nvPr/>
        </p:nvSpPr>
        <p:spPr>
          <a:xfrm rot="19380000">
            <a:off x="2303242" y="2925941"/>
            <a:ext cx="1080000" cy="504000"/>
          </a:xfrm>
          <a:prstGeom prst="rightArrow">
            <a:avLst>
              <a:gd name="adj1" fmla="val 50445"/>
              <a:gd name="adj2" fmla="val 48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  <p:sp>
        <p:nvSpPr>
          <p:cNvPr id="14" name="Tytuł 1">
            <a:extLst>
              <a:ext uri="{FF2B5EF4-FFF2-40B4-BE49-F238E27FC236}">
                <a16:creationId xmlns:a16="http://schemas.microsoft.com/office/drawing/2014/main" id="{710C55D3-0999-6D4F-5A72-D108378FB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365125"/>
            <a:ext cx="11501717" cy="79574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pl-PL" sz="3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Cykl </a:t>
            </a:r>
            <a:r>
              <a:rPr lang="pl-PL" sz="3000" dirty="0" err="1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reinwestycyjny</a:t>
            </a:r>
            <a:r>
              <a:rPr lang="pl-PL" sz="3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danych behawioralnych w usługach cyfrowych</a:t>
            </a:r>
            <a:br>
              <a:rPr lang="pl-PL" sz="32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Kapitalizm „Inwigilacji”</a:t>
            </a:r>
            <a:endParaRPr lang="pl-PL" sz="3200" dirty="0">
              <a:solidFill>
                <a:srgbClr val="004F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8C1D73C8-4355-BCA1-66F8-819116F80752}"/>
              </a:ext>
            </a:extLst>
          </p:cNvPr>
          <p:cNvSpPr txBox="1"/>
          <p:nvPr/>
        </p:nvSpPr>
        <p:spPr>
          <a:xfrm>
            <a:off x="561819" y="6338986"/>
            <a:ext cx="6027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accent5">
                    <a:lumMod val="50000"/>
                  </a:schemeClr>
                </a:solidFill>
              </a:rPr>
              <a:t>Rysunek na podstawie grafiki z „Wiek kapitalizmu inwigilacji”, </a:t>
            </a:r>
            <a:r>
              <a:rPr lang="pl-PL" sz="1400" dirty="0" err="1">
                <a:solidFill>
                  <a:schemeClr val="accent5">
                    <a:lumMod val="50000"/>
                  </a:schemeClr>
                </a:solidFill>
              </a:rPr>
              <a:t>Shoshana</a:t>
            </a:r>
            <a:r>
              <a:rPr lang="pl-PL" sz="1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5">
                    <a:lumMod val="50000"/>
                  </a:schemeClr>
                </a:solidFill>
              </a:rPr>
              <a:t>Zuboff</a:t>
            </a:r>
            <a:r>
              <a:rPr lang="pl-PL" sz="14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6D14AF2B-5199-7168-BFA7-ABFB9E7653E9}"/>
              </a:ext>
            </a:extLst>
          </p:cNvPr>
          <p:cNvSpPr/>
          <p:nvPr/>
        </p:nvSpPr>
        <p:spPr>
          <a:xfrm>
            <a:off x="7812409" y="1822339"/>
            <a:ext cx="3487889" cy="182002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Dane behawioralne służące poprawie usług są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renderowane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 przez dostawcę usług. Dalej są reinwestowane w poprawę obsługi klienta (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user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experience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).</a:t>
            </a:r>
          </a:p>
        </p:txBody>
      </p:sp>
      <p:sp>
        <p:nvSpPr>
          <p:cNvPr id="18" name="Chmurka 17">
            <a:extLst>
              <a:ext uri="{FF2B5EF4-FFF2-40B4-BE49-F238E27FC236}">
                <a16:creationId xmlns:a16="http://schemas.microsoft.com/office/drawing/2014/main" id="{270D0373-DA3D-17B7-47A7-53966F56B9D3}"/>
              </a:ext>
            </a:extLst>
          </p:cNvPr>
          <p:cNvSpPr/>
          <p:nvPr/>
        </p:nvSpPr>
        <p:spPr>
          <a:xfrm>
            <a:off x="4277512" y="1295792"/>
            <a:ext cx="1776909" cy="881243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l-PL" sz="1400" dirty="0"/>
              <a:t>Pozostałe dane behawioralne</a:t>
            </a:r>
          </a:p>
        </p:txBody>
      </p:sp>
    </p:spTree>
    <p:extLst>
      <p:ext uri="{BB962C8B-B14F-4D97-AF65-F5344CB8AC3E}">
        <p14:creationId xmlns:p14="http://schemas.microsoft.com/office/powerpoint/2010/main" val="2969927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wal 23">
            <a:extLst>
              <a:ext uri="{FF2B5EF4-FFF2-40B4-BE49-F238E27FC236}">
                <a16:creationId xmlns:a16="http://schemas.microsoft.com/office/drawing/2014/main" id="{2AA3855F-1285-66CD-951C-08152DA41BDC}"/>
              </a:ext>
            </a:extLst>
          </p:cNvPr>
          <p:cNvSpPr>
            <a:spLocks/>
          </p:cNvSpPr>
          <p:nvPr/>
        </p:nvSpPr>
        <p:spPr>
          <a:xfrm>
            <a:off x="3390245" y="401504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pl-PL" sz="800" dirty="0"/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1CA65FAF-BC44-97F8-F0E9-CB2B1302FD56}"/>
              </a:ext>
            </a:extLst>
          </p:cNvPr>
          <p:cNvSpPr>
            <a:spLocks/>
          </p:cNvSpPr>
          <p:nvPr/>
        </p:nvSpPr>
        <p:spPr>
          <a:xfrm>
            <a:off x="3394716" y="564814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pl-PL" sz="800" dirty="0"/>
              <a:t>Poprawa usług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3A136172-B542-B26C-8C35-04C4D0EB1740}"/>
              </a:ext>
            </a:extLst>
          </p:cNvPr>
          <p:cNvSpPr>
            <a:spLocks/>
          </p:cNvSpPr>
          <p:nvPr/>
        </p:nvSpPr>
        <p:spPr>
          <a:xfrm>
            <a:off x="2238691" y="507737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pl-PL" sz="800" dirty="0"/>
              <a:t>Użytkownik</a:t>
            </a:r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22D206B4-764F-4BEE-4F07-8AE3684F47BD}"/>
              </a:ext>
            </a:extLst>
          </p:cNvPr>
          <p:cNvSpPr>
            <a:spLocks/>
          </p:cNvSpPr>
          <p:nvPr/>
        </p:nvSpPr>
        <p:spPr>
          <a:xfrm>
            <a:off x="4588890" y="508009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pl-PL" sz="800" dirty="0"/>
              <a:t>Analityka</a:t>
            </a:r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47D68608-013C-C2EC-3449-F4671B6F65F2}"/>
              </a:ext>
            </a:extLst>
          </p:cNvPr>
          <p:cNvSpPr/>
          <p:nvPr/>
        </p:nvSpPr>
        <p:spPr>
          <a:xfrm rot="2538034">
            <a:off x="3941793" y="4597525"/>
            <a:ext cx="828000" cy="6480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l-PL" sz="800" dirty="0">
                <a:solidFill>
                  <a:schemeClr val="accent5">
                    <a:lumMod val="75000"/>
                  </a:schemeClr>
                </a:solidFill>
              </a:rPr>
              <a:t>Dane behawioralne</a:t>
            </a:r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8F8C193E-ABE0-A57B-0FE4-A15B3F70AFDE}"/>
              </a:ext>
            </a:extLst>
          </p:cNvPr>
          <p:cNvSpPr/>
          <p:nvPr/>
        </p:nvSpPr>
        <p:spPr>
          <a:xfrm rot="9036684">
            <a:off x="4135803" y="5549747"/>
            <a:ext cx="432000" cy="432000"/>
          </a:xfrm>
          <a:prstGeom prst="rightArrow">
            <a:avLst>
              <a:gd name="adj1" fmla="val 50445"/>
              <a:gd name="adj2" fmla="val 48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DE51E2DC-3CCD-9ADE-71FB-BA05315DDD73}"/>
              </a:ext>
            </a:extLst>
          </p:cNvPr>
          <p:cNvSpPr/>
          <p:nvPr/>
        </p:nvSpPr>
        <p:spPr>
          <a:xfrm rot="12435430">
            <a:off x="2955550" y="5534312"/>
            <a:ext cx="432000" cy="432000"/>
          </a:xfrm>
          <a:prstGeom prst="rightArrow">
            <a:avLst>
              <a:gd name="adj1" fmla="val 50445"/>
              <a:gd name="adj2" fmla="val 48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  <p:sp>
        <p:nvSpPr>
          <p:cNvPr id="13" name="Strzałka: w prawo 12">
            <a:extLst>
              <a:ext uri="{FF2B5EF4-FFF2-40B4-BE49-F238E27FC236}">
                <a16:creationId xmlns:a16="http://schemas.microsoft.com/office/drawing/2014/main" id="{B357C3F6-9591-8E2F-B90C-5C9CECC472C5}"/>
              </a:ext>
            </a:extLst>
          </p:cNvPr>
          <p:cNvSpPr/>
          <p:nvPr/>
        </p:nvSpPr>
        <p:spPr>
          <a:xfrm rot="1946124">
            <a:off x="2554893" y="3504734"/>
            <a:ext cx="432000" cy="432000"/>
          </a:xfrm>
          <a:prstGeom prst="rightArrow">
            <a:avLst>
              <a:gd name="adj1" fmla="val 50445"/>
              <a:gd name="adj2" fmla="val 48625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  <p:sp>
        <p:nvSpPr>
          <p:cNvPr id="14" name="Tytuł 1">
            <a:extLst>
              <a:ext uri="{FF2B5EF4-FFF2-40B4-BE49-F238E27FC236}">
                <a16:creationId xmlns:a16="http://schemas.microsoft.com/office/drawing/2014/main" id="{710C55D3-0999-6D4F-5A72-D108378FB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365126"/>
            <a:ext cx="7268135" cy="47463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pl-PL" sz="3000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Kapitalizm „Inwigilacji” – model biznesowy</a:t>
            </a:r>
            <a:endParaRPr lang="pl-PL" sz="3200" dirty="0">
              <a:solidFill>
                <a:srgbClr val="004F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8C1D73C8-4355-BCA1-66F8-819116F80752}"/>
              </a:ext>
            </a:extLst>
          </p:cNvPr>
          <p:cNvSpPr txBox="1"/>
          <p:nvPr/>
        </p:nvSpPr>
        <p:spPr>
          <a:xfrm>
            <a:off x="561819" y="6338986"/>
            <a:ext cx="6027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accent5">
                    <a:lumMod val="50000"/>
                  </a:schemeClr>
                </a:solidFill>
              </a:rPr>
              <a:t>Rysunek na podstawie grafiki z „Wiek kapitalizmu inwigilacji”, </a:t>
            </a:r>
            <a:r>
              <a:rPr lang="pl-PL" sz="1400" dirty="0" err="1">
                <a:solidFill>
                  <a:schemeClr val="accent5">
                    <a:lumMod val="50000"/>
                  </a:schemeClr>
                </a:solidFill>
              </a:rPr>
              <a:t>Shoshana</a:t>
            </a:r>
            <a:r>
              <a:rPr lang="pl-PL" sz="1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5">
                    <a:lumMod val="50000"/>
                  </a:schemeClr>
                </a:solidFill>
              </a:rPr>
              <a:t>Zuboff</a:t>
            </a:r>
            <a:r>
              <a:rPr lang="pl-PL" sz="1400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6D14AF2B-5199-7168-BFA7-ABFB9E7653E9}"/>
              </a:ext>
            </a:extLst>
          </p:cNvPr>
          <p:cNvSpPr/>
          <p:nvPr/>
        </p:nvSpPr>
        <p:spPr>
          <a:xfrm>
            <a:off x="6848079" y="1822339"/>
            <a:ext cx="4391421" cy="329438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Dane behawioralne są pozyskiwane w stopniu większym niż to potrzeba do poprawy usług.  Ta nadwyżka zasila narzędzia inteligencji maszynowej do prognozowania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zachowań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 użytkowników. Prognozy te jako produkty są sprzedawane na rynkach przyszłych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zachowań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. Cykl </a:t>
            </a:r>
            <a:r>
              <a:rPr lang="pl-PL" dirty="0" err="1">
                <a:solidFill>
                  <a:schemeClr val="accent5">
                    <a:lumMod val="75000"/>
                  </a:schemeClr>
                </a:solidFill>
              </a:rPr>
              <a:t>reinwestycyjny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 danych behawioralnych jest podporządkowany temu nowemu modelowi biznesowemu.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737EDDA2-1356-C0EB-4029-50ABEFF3FA57}"/>
              </a:ext>
            </a:extLst>
          </p:cNvPr>
          <p:cNvSpPr/>
          <p:nvPr/>
        </p:nvSpPr>
        <p:spPr>
          <a:xfrm>
            <a:off x="2994486" y="3802638"/>
            <a:ext cx="1512000" cy="720000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800" dirty="0" err="1"/>
              <a:t>Renderowne</a:t>
            </a:r>
            <a:r>
              <a:rPr lang="pl-PL" sz="1800" dirty="0"/>
              <a:t> zachowanie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16AC3B39-D59D-58FD-ADF5-694CF80439BA}"/>
              </a:ext>
            </a:extLst>
          </p:cNvPr>
          <p:cNvSpPr>
            <a:spLocks/>
          </p:cNvSpPr>
          <p:nvPr/>
        </p:nvSpPr>
        <p:spPr>
          <a:xfrm>
            <a:off x="4063923" y="1247450"/>
            <a:ext cx="1080000" cy="1080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pl-PL" sz="1000" dirty="0"/>
              <a:t>Produkty Predykcyjne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84AAFA5D-17EE-C9BF-347E-B18B7D24E048}"/>
              </a:ext>
            </a:extLst>
          </p:cNvPr>
          <p:cNvSpPr>
            <a:spLocks/>
          </p:cNvSpPr>
          <p:nvPr/>
        </p:nvSpPr>
        <p:spPr>
          <a:xfrm>
            <a:off x="2367399" y="1246229"/>
            <a:ext cx="1080000" cy="1080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pl-PL" sz="1000" dirty="0"/>
              <a:t>Rynki Przyszłych </a:t>
            </a:r>
            <a:r>
              <a:rPr lang="pl-PL" sz="1000" dirty="0" err="1"/>
              <a:t>Zachowań</a:t>
            </a:r>
            <a:endParaRPr lang="pl-PL" sz="1000" dirty="0"/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1E470BAA-C133-9EF2-A42C-A291DAD54140}"/>
              </a:ext>
            </a:extLst>
          </p:cNvPr>
          <p:cNvSpPr>
            <a:spLocks/>
          </p:cNvSpPr>
          <p:nvPr/>
        </p:nvSpPr>
        <p:spPr>
          <a:xfrm>
            <a:off x="1387782" y="2667636"/>
            <a:ext cx="1188000" cy="1188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pl-PL" sz="1000" dirty="0"/>
              <a:t>Przychody z danych behawioralnych</a:t>
            </a:r>
          </a:p>
        </p:txBody>
      </p:sp>
      <p:sp>
        <p:nvSpPr>
          <p:cNvPr id="19" name="Owal 18">
            <a:extLst>
              <a:ext uri="{FF2B5EF4-FFF2-40B4-BE49-F238E27FC236}">
                <a16:creationId xmlns:a16="http://schemas.microsoft.com/office/drawing/2014/main" id="{2E392C61-E8C9-BEF2-D75A-4BE63ECDD65E}"/>
              </a:ext>
            </a:extLst>
          </p:cNvPr>
          <p:cNvSpPr>
            <a:spLocks/>
          </p:cNvSpPr>
          <p:nvPr/>
        </p:nvSpPr>
        <p:spPr>
          <a:xfrm>
            <a:off x="4935896" y="2652026"/>
            <a:ext cx="1188000" cy="1188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pl-PL" sz="1000" dirty="0"/>
              <a:t>Nowe środki produkcji (inteligencja maszynowa)</a:t>
            </a:r>
          </a:p>
        </p:txBody>
      </p:sp>
      <p:sp>
        <p:nvSpPr>
          <p:cNvPr id="20" name="Strzałka: w prawo 19">
            <a:extLst>
              <a:ext uri="{FF2B5EF4-FFF2-40B4-BE49-F238E27FC236}">
                <a16:creationId xmlns:a16="http://schemas.microsoft.com/office/drawing/2014/main" id="{C7DE7D37-69D6-FE7C-8656-DFC65EF66A46}"/>
              </a:ext>
            </a:extLst>
          </p:cNvPr>
          <p:cNvSpPr/>
          <p:nvPr/>
        </p:nvSpPr>
        <p:spPr>
          <a:xfrm rot="7633115">
            <a:off x="2174941" y="2260229"/>
            <a:ext cx="432000" cy="432000"/>
          </a:xfrm>
          <a:prstGeom prst="rightArrow">
            <a:avLst>
              <a:gd name="adj1" fmla="val 50445"/>
              <a:gd name="adj2" fmla="val 48625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  <p:sp>
        <p:nvSpPr>
          <p:cNvPr id="21" name="Strzałka: w prawo 20">
            <a:extLst>
              <a:ext uri="{FF2B5EF4-FFF2-40B4-BE49-F238E27FC236}">
                <a16:creationId xmlns:a16="http://schemas.microsoft.com/office/drawing/2014/main" id="{A32D1120-1D3F-AE85-8307-87E9B6C1BFEE}"/>
              </a:ext>
            </a:extLst>
          </p:cNvPr>
          <p:cNvSpPr/>
          <p:nvPr/>
        </p:nvSpPr>
        <p:spPr>
          <a:xfrm rot="14077909">
            <a:off x="4796278" y="2293448"/>
            <a:ext cx="432000" cy="432000"/>
          </a:xfrm>
          <a:prstGeom prst="rightArrow">
            <a:avLst>
              <a:gd name="adj1" fmla="val 50445"/>
              <a:gd name="adj2" fmla="val 48625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  <p:sp>
        <p:nvSpPr>
          <p:cNvPr id="22" name="Strzałka: w prawo 21">
            <a:extLst>
              <a:ext uri="{FF2B5EF4-FFF2-40B4-BE49-F238E27FC236}">
                <a16:creationId xmlns:a16="http://schemas.microsoft.com/office/drawing/2014/main" id="{3284BC97-0EBA-2BF9-A6A4-42EE6A2DEFB8}"/>
              </a:ext>
            </a:extLst>
          </p:cNvPr>
          <p:cNvSpPr/>
          <p:nvPr/>
        </p:nvSpPr>
        <p:spPr>
          <a:xfrm rot="10800000">
            <a:off x="3519596" y="1544508"/>
            <a:ext cx="432000" cy="432000"/>
          </a:xfrm>
          <a:prstGeom prst="rightArrow">
            <a:avLst>
              <a:gd name="adj1" fmla="val 50445"/>
              <a:gd name="adj2" fmla="val 48625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  <p:sp>
        <p:nvSpPr>
          <p:cNvPr id="23" name="Strzałka: w prawo 22">
            <a:extLst>
              <a:ext uri="{FF2B5EF4-FFF2-40B4-BE49-F238E27FC236}">
                <a16:creationId xmlns:a16="http://schemas.microsoft.com/office/drawing/2014/main" id="{96D22157-781A-D330-E98C-41014F04ACAD}"/>
              </a:ext>
            </a:extLst>
          </p:cNvPr>
          <p:cNvSpPr/>
          <p:nvPr/>
        </p:nvSpPr>
        <p:spPr>
          <a:xfrm rot="19247585">
            <a:off x="4522847" y="3425827"/>
            <a:ext cx="432000" cy="432000"/>
          </a:xfrm>
          <a:prstGeom prst="rightArrow">
            <a:avLst>
              <a:gd name="adj1" fmla="val 50445"/>
              <a:gd name="adj2" fmla="val 48625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  <p:sp>
        <p:nvSpPr>
          <p:cNvPr id="25" name="Strzałka: w prawo 24">
            <a:extLst>
              <a:ext uri="{FF2B5EF4-FFF2-40B4-BE49-F238E27FC236}">
                <a16:creationId xmlns:a16="http://schemas.microsoft.com/office/drawing/2014/main" id="{FE7A4C44-E63F-8293-DFED-99A2FD7B2A87}"/>
              </a:ext>
            </a:extLst>
          </p:cNvPr>
          <p:cNvSpPr/>
          <p:nvPr/>
        </p:nvSpPr>
        <p:spPr>
          <a:xfrm rot="19130238">
            <a:off x="2956650" y="4683047"/>
            <a:ext cx="432000" cy="432000"/>
          </a:xfrm>
          <a:prstGeom prst="rightArrow">
            <a:avLst>
              <a:gd name="adj1" fmla="val 50445"/>
              <a:gd name="adj2" fmla="val 48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76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Kapitalizm „Inwigilacji”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23109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Nadwyżka behawioralna (cyfrowe spaliny, osad z interakcji użytkownika)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Cykl reinwestycji wartości behawioralnych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pl-PL" sz="1600" dirty="0">
                <a:solidFill>
                  <a:srgbClr val="004FA6"/>
                </a:solidFill>
                <a:sym typeface="Wingdings" panose="05000000000000000000" pitchFamily="2" charset="2"/>
              </a:rPr>
              <a:t>Nadwyżka behawioralna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Przejęcie i wywłaszczenie (prawo do własności) na zasadzie precedensu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Złamanie umowy społecznej (nie-umowa)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Użytkownicy jako źródło zaopatrzenia w surowce – imperatyw pozyskiwania danych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Prawo do czasu przyszłego = prawo do przyszłości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Produkty prognostyczne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Prawo (i demokracja) jako źródło zagrożenia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Asymetria wiedzy (poza demokratyczną kontrolą)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Konkurencja dla państwa i społeczeństwa obywatelskiego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pl-PL" sz="200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pl-PL" sz="1800" i="1" dirty="0">
                <a:solidFill>
                  <a:srgbClr val="004FA6"/>
                </a:solidFill>
                <a:sym typeface="Wingdings" panose="05000000000000000000" pitchFamily="2" charset="2"/>
              </a:rPr>
              <a:t>„Użytkownicy nie są celem samym w sobie, ale stali się środkiem do celów innych”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15D4511-F426-4DE0-182A-760B0A7F9C5C}"/>
              </a:ext>
            </a:extLst>
          </p:cNvPr>
          <p:cNvSpPr txBox="1"/>
          <p:nvPr/>
        </p:nvSpPr>
        <p:spPr>
          <a:xfrm>
            <a:off x="6686026" y="3429000"/>
            <a:ext cx="5352176" cy="1446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4400" dirty="0"/>
              <a:t>Zadaj mi pytanie a powiem Ci kim jesteś!</a:t>
            </a:r>
          </a:p>
        </p:txBody>
      </p:sp>
    </p:spTree>
    <p:extLst>
      <p:ext uri="{BB962C8B-B14F-4D97-AF65-F5344CB8AC3E}">
        <p14:creationId xmlns:p14="http://schemas.microsoft.com/office/powerpoint/2010/main" val="319204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Pytania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Czy </a:t>
            </a:r>
            <a:r>
              <a:rPr lang="pl-PL" sz="2400" dirty="0" err="1">
                <a:solidFill>
                  <a:srgbClr val="004FA6"/>
                </a:solidFill>
                <a:sym typeface="Wingdings" panose="05000000000000000000" pitchFamily="2" charset="2"/>
              </a:rPr>
              <a:t>LLMy</a:t>
            </a: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 będą wzmacniać czy osłabiać demokrację, wolność obywatelską?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Czy będą wzmacniać nierówności czy je osłabiać?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Czy doprowadzą do rozwoju czy do stagnacji?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Czym jest edukacja?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Czym jest tożsamość?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Kim jestem?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Koniec antropocentryzmu? (i początek …?)</a:t>
            </a: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689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pl-PL" sz="3000" b="1" dirty="0">
                <a:solidFill>
                  <a:srgbClr val="004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Społeczeństwo – aspekt socjologiczny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91044"/>
            <a:ext cx="10019403" cy="540860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Zmiana umowy społecznej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Nowe klasy społeczne – np. właścicieli AI, kreatorów i niepotrzebnych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 err="1">
                <a:solidFill>
                  <a:srgbClr val="004FA6"/>
                </a:solidFill>
                <a:sym typeface="Wingdings" panose="05000000000000000000" pitchFamily="2" charset="2"/>
              </a:rPr>
              <a:t>Hiperoptymalizacja</a:t>
            </a: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 społeczna – inżynieria społeczna za pomocą AI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Upodmiotowienie obiektów AI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Społeczeństwo przyszłości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Wzrost czy spadek samotności i osamotnienia?</a:t>
            </a:r>
          </a:p>
          <a:p>
            <a:pPr marL="914400" lvl="1" indent="-457200">
              <a:buAutoNum type="arabicPeriod"/>
              <a:defRPr/>
            </a:pPr>
            <a:r>
              <a:rPr lang="pl-PL" sz="2000" dirty="0">
                <a:solidFill>
                  <a:srgbClr val="004FA6"/>
                </a:solidFill>
                <a:sym typeface="Wingdings" panose="05000000000000000000" pitchFamily="2" charset="2"/>
              </a:rPr>
              <a:t>Wzrost czy spadek nierówności?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Ograniczanie różnorodności? (standaryzacja odpowiedzi)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Odchodzenie od zasady merytokracji</a:t>
            </a:r>
          </a:p>
          <a:p>
            <a:pPr marL="457200" indent="-457200">
              <a:buAutoNum type="arabicPeriod"/>
              <a:defRPr/>
            </a:pPr>
            <a:r>
              <a:rPr lang="pl-PL" sz="2400" dirty="0">
                <a:solidFill>
                  <a:srgbClr val="004FA6"/>
                </a:solidFill>
                <a:sym typeface="Wingdings" panose="05000000000000000000" pitchFamily="2" charset="2"/>
              </a:rPr>
              <a:t>Dochód podstawowy</a:t>
            </a: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  <a:sym typeface="Wingdings" panose="05000000000000000000" pitchFamily="2" charset="2"/>
            </a:endParaRPr>
          </a:p>
          <a:p>
            <a:pPr marL="1828800" lvl="3" indent="-457200">
              <a:buAutoNum type="arabicPeriod"/>
              <a:defRPr/>
            </a:pPr>
            <a:endParaRPr lang="pl-PL" sz="1050" dirty="0">
              <a:solidFill>
                <a:srgbClr val="004FA6"/>
              </a:solidFill>
            </a:endParaRPr>
          </a:p>
          <a:p>
            <a:pPr marL="342900" indent="-342900">
              <a:buAutoNum type="arabicPeriod"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0" indent="0">
              <a:buNone/>
              <a:defRPr/>
            </a:pPr>
            <a:endParaRPr lang="pl-PL" sz="18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  <a:p>
            <a:pPr marL="365760" indent="-365760">
              <a:buAutoNum type="arabicPeriod"/>
              <a:defRPr/>
            </a:pPr>
            <a:endParaRPr lang="pl-PL" sz="2400" dirty="0">
              <a:solidFill>
                <a:srgbClr val="004F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9626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A0268BE3548A4B842A8129A09C10A1" ma:contentTypeVersion="9" ma:contentTypeDescription="Utwórz nowy dokument." ma:contentTypeScope="" ma:versionID="d8a6308b52cf788463c995b284004f76">
  <xsd:schema xmlns:xsd="http://www.w3.org/2001/XMLSchema" xmlns:xs="http://www.w3.org/2001/XMLSchema" xmlns:p="http://schemas.microsoft.com/office/2006/metadata/properties" xmlns:ns2="f81b5fb2-f54f-4bd7-b796-7c8ff061c329" xmlns:ns3="07d484b3-c91e-4a85-badc-b1d7430ca5eb" targetNamespace="http://schemas.microsoft.com/office/2006/metadata/properties" ma:root="true" ma:fieldsID="628ec1a27c1db0329b26cecca841b474" ns2:_="" ns3:_="">
    <xsd:import namespace="f81b5fb2-f54f-4bd7-b796-7c8ff061c329"/>
    <xsd:import namespace="07d484b3-c91e-4a85-badc-b1d7430ca5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b5fb2-f54f-4bd7-b796-7c8ff061c3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Tagi obrazów" ma:readOnly="false" ma:fieldId="{5cf76f15-5ced-4ddc-b409-7134ff3c332f}" ma:taxonomyMulti="true" ma:sspId="fcc629e9-b5b9-49b2-94e9-13b83733f2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484b3-c91e-4a85-badc-b1d7430ca5eb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221e0e39-09b1-4b17-893f-dd04f5b3aae3}" ma:internalName="TaxCatchAll" ma:showField="CatchAllData" ma:web="07d484b3-c91e-4a85-badc-b1d7430ca5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81b5fb2-f54f-4bd7-b796-7c8ff061c329">
      <Terms xmlns="http://schemas.microsoft.com/office/infopath/2007/PartnerControls"/>
    </lcf76f155ced4ddcb4097134ff3c332f>
    <TaxCatchAll xmlns="07d484b3-c91e-4a85-badc-b1d7430ca5eb" xsi:nil="true"/>
  </documentManagement>
</p:properties>
</file>

<file path=customXml/itemProps1.xml><?xml version="1.0" encoding="utf-8"?>
<ds:datastoreItem xmlns:ds="http://schemas.openxmlformats.org/officeDocument/2006/customXml" ds:itemID="{C194CC10-71C1-4492-93BE-BF44360994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5E08F2-667D-45A7-8424-7B6EEEDFEB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1b5fb2-f54f-4bd7-b796-7c8ff061c329"/>
    <ds:schemaRef ds:uri="07d484b3-c91e-4a85-badc-b1d7430ca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F29382-F4FC-4858-9E30-367F2610308D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07d484b3-c91e-4a85-badc-b1d7430ca5eb"/>
    <ds:schemaRef ds:uri="f81b5fb2-f54f-4bd7-b796-7c8ff061c32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9404</TotalTime>
  <Words>1000</Words>
  <Application>Microsoft Office PowerPoint</Application>
  <PresentationFormat>Panoramiczny</PresentationFormat>
  <Paragraphs>253</Paragraphs>
  <Slides>20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Motyw pakietu Office</vt:lpstr>
      <vt:lpstr>Przegląd zagadnień ChatGPT - jak model językowy może zmienić świat?  Adam Karolewski  2023-06-01  Wydział Matematyki i Informatyki Uniwersytet Adama Mickiewicza w Poznaniu </vt:lpstr>
      <vt:lpstr>Zagadnienia</vt:lpstr>
      <vt:lpstr>Zagadnienia</vt:lpstr>
      <vt:lpstr>Model biznesowy LLMów</vt:lpstr>
      <vt:lpstr>Cykl reinwestycyjny danych behawioralnych w usługach cyfrowych Kapitalizm „Inwigilacji”</vt:lpstr>
      <vt:lpstr>Kapitalizm „Inwigilacji” – model biznesowy</vt:lpstr>
      <vt:lpstr>Kapitalizm „Inwigilacji”</vt:lpstr>
      <vt:lpstr>Pytania</vt:lpstr>
      <vt:lpstr>Społeczeństwo – aspekt socjologiczny</vt:lpstr>
      <vt:lpstr>Jednostka – aspekt psychologiczny</vt:lpstr>
      <vt:lpstr>Edukacja</vt:lpstr>
      <vt:lpstr>Edukacja – szanse</vt:lpstr>
      <vt:lpstr>Rząd i państwo</vt:lpstr>
      <vt:lpstr>Polityka</vt:lpstr>
      <vt:lpstr>Aspekty prawne</vt:lpstr>
      <vt:lpstr>Regulacje prawne</vt:lpstr>
      <vt:lpstr>Militaria</vt:lpstr>
      <vt:lpstr>Etyka</vt:lpstr>
      <vt:lpstr>Odpowiedzialność</vt:lpstr>
      <vt:lpstr>Podsumowanie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analityczny</dc:title>
  <dc:creator>Adam</dc:creator>
  <cp:lastModifiedBy>Adam Karolewski</cp:lastModifiedBy>
  <cp:revision>831</cp:revision>
  <cp:lastPrinted>2015-09-08T10:08:09Z</cp:lastPrinted>
  <dcterms:created xsi:type="dcterms:W3CDTF">2015-03-01T18:39:37Z</dcterms:created>
  <dcterms:modified xsi:type="dcterms:W3CDTF">2023-06-18T21:21:10Z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0x01010022A0268BE3548A4B842A8129A09C10A1</vt:lpwstr>
  </property>
  <property fmtid="{D5CDD505-2E9C-101B-9397-08002B2CF9AE}" pid="3" name="MediaServiceImageTags">
    <vt:lpwstr/>
  </property>
</Properties>
</file>