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15"/>
  </p:notesMasterIdLst>
  <p:sldIdLst>
    <p:sldId id="256" r:id="rId5"/>
    <p:sldId id="430" r:id="rId6"/>
    <p:sldId id="432" r:id="rId7"/>
    <p:sldId id="435" r:id="rId8"/>
    <p:sldId id="436" r:id="rId9"/>
    <p:sldId id="431" r:id="rId10"/>
    <p:sldId id="433" r:id="rId11"/>
    <p:sldId id="437" r:id="rId12"/>
    <p:sldId id="434" r:id="rId13"/>
    <p:sldId id="438" r:id="rId14"/>
  </p:sldIdLst>
  <p:sldSz cx="9144000" cy="6858000" type="screen4x3"/>
  <p:notesSz cx="6973888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004FA6"/>
    <a:srgbClr val="005598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6192" autoAdjust="0"/>
  </p:normalViewPr>
  <p:slideViewPr>
    <p:cSldViewPr snapToGrid="0">
      <p:cViewPr varScale="1">
        <p:scale>
          <a:sx n="114" d="100"/>
          <a:sy n="114" d="100"/>
        </p:scale>
        <p:origin x="1992" y="114"/>
      </p:cViewPr>
      <p:guideLst>
        <p:guide orient="horz" pos="2183"/>
        <p:guide pos="2863"/>
      </p:guideLst>
    </p:cSldViewPr>
  </p:slideViewPr>
  <p:outlineViewPr>
    <p:cViewPr>
      <p:scale>
        <a:sx n="33" d="100"/>
        <a:sy n="33" d="100"/>
      </p:scale>
      <p:origin x="0" y="-3390"/>
    </p:cViewPr>
  </p:outlin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A545D468-B213-4767-808F-9E0B96EADC29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408113" y="1154113"/>
            <a:ext cx="41576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97389" y="4444861"/>
            <a:ext cx="5579110" cy="3636705"/>
          </a:xfrm>
          <a:prstGeom prst="rect">
            <a:avLst/>
          </a:prstGeom>
        </p:spPr>
        <p:txBody>
          <a:bodyPr vert="horz" lIns="92620" tIns="46310" rIns="92620" bIns="4631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50256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A383F2C2-9144-4772-8BCE-E1A5785824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848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8113" y="1154113"/>
            <a:ext cx="4157662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F2C2-9144-4772-8BCE-E1A578582425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36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8113" y="1154113"/>
            <a:ext cx="4157662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F2C2-9144-4772-8BCE-E1A57858242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45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00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45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385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83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751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065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78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81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253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59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36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23632-6718-43F9-99A7-6553A3DC255F}" type="datetimeFigureOut">
              <a:rPr lang="pl-PL" smtClean="0"/>
              <a:pPr/>
              <a:t>2023-12-14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816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dlzpjqepzsnwq.cloudfront.net/wt-assets/email-signatures/wt_signature_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airrival/" TargetMode="External"/><Relationship Id="rId2" Type="http://schemas.openxmlformats.org/officeDocument/2006/relationships/hyperlink" Target="https://airrival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E544719-29CE-ABBE-AF7E-FF9EE5284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164"/>
            <a:ext cx="9144000" cy="516367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BA6B763-E455-3D21-FFD7-5D27DFE6374E}"/>
              </a:ext>
            </a:extLst>
          </p:cNvPr>
          <p:cNvSpPr txBox="1"/>
          <p:nvPr/>
        </p:nvSpPr>
        <p:spPr>
          <a:xfrm>
            <a:off x="248575" y="88775"/>
            <a:ext cx="8478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i="0" dirty="0" err="1">
                <a:solidFill>
                  <a:srgbClr val="000000"/>
                </a:solidFill>
                <a:effectLst/>
                <a:latin typeface="Graphik Meetup"/>
              </a:rPr>
              <a:t>Generative</a:t>
            </a:r>
            <a:r>
              <a:rPr lang="pl-PL" sz="4400" b="1" i="0" dirty="0">
                <a:solidFill>
                  <a:srgbClr val="000000"/>
                </a:solidFill>
                <a:effectLst/>
                <a:latin typeface="Graphik Meetup"/>
              </a:rPr>
              <a:t> AI - instrukcja obsługi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948F7C7-2631-008F-58D2-395F778F51D9}"/>
              </a:ext>
            </a:extLst>
          </p:cNvPr>
          <p:cNvSpPr txBox="1"/>
          <p:nvPr/>
        </p:nvSpPr>
        <p:spPr>
          <a:xfrm>
            <a:off x="0" y="6070807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i="0" dirty="0" err="1">
                <a:solidFill>
                  <a:srgbClr val="000000"/>
                </a:solidFill>
                <a:effectLst/>
                <a:latin typeface="Graphik Meetup"/>
              </a:rPr>
              <a:t>ChatGPT</a:t>
            </a:r>
            <a:r>
              <a:rPr lang="pl-PL" sz="3200" b="1" i="0" dirty="0">
                <a:solidFill>
                  <a:srgbClr val="000000"/>
                </a:solidFill>
                <a:effectLst/>
                <a:latin typeface="Graphik Meetup"/>
              </a:rPr>
              <a:t> - jak model językowy może zmienić świat?</a:t>
            </a:r>
          </a:p>
        </p:txBody>
      </p:sp>
    </p:spTree>
    <p:extLst>
      <p:ext uri="{BB962C8B-B14F-4D97-AF65-F5344CB8AC3E}">
        <p14:creationId xmlns:p14="http://schemas.microsoft.com/office/powerpoint/2010/main" val="92938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2224415D-C622-36A7-CAC8-59FD5D642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596" y="0"/>
            <a:ext cx="6858000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BA6B763-E455-3D21-FFD7-5D27DFE6374E}"/>
              </a:ext>
            </a:extLst>
          </p:cNvPr>
          <p:cNvSpPr txBox="1"/>
          <p:nvPr/>
        </p:nvSpPr>
        <p:spPr>
          <a:xfrm>
            <a:off x="8873" y="0"/>
            <a:ext cx="1538883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4400" b="1" i="0" dirty="0" err="1">
                <a:solidFill>
                  <a:srgbClr val="000000"/>
                </a:solidFill>
                <a:effectLst/>
                <a:latin typeface="Graphik Meetup"/>
              </a:rPr>
              <a:t>Generative</a:t>
            </a:r>
            <a:r>
              <a:rPr lang="pl-PL" sz="4400" b="1" i="0" dirty="0">
                <a:solidFill>
                  <a:srgbClr val="000000"/>
                </a:solidFill>
                <a:effectLst/>
                <a:latin typeface="Graphik Meetup"/>
              </a:rPr>
              <a:t> AI - instrukcja obsługi</a:t>
            </a:r>
          </a:p>
        </p:txBody>
      </p:sp>
    </p:spTree>
    <p:extLst>
      <p:ext uri="{BB962C8B-B14F-4D97-AF65-F5344CB8AC3E}">
        <p14:creationId xmlns:p14="http://schemas.microsoft.com/office/powerpoint/2010/main" val="251103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540860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AutoNum type="arabicPeriod"/>
              <a:defRPr/>
            </a:pPr>
            <a:r>
              <a:rPr lang="pl-PL" sz="2400" dirty="0">
                <a:sym typeface="Wingdings" panose="05000000000000000000" pitchFamily="2" charset="2"/>
              </a:rPr>
              <a:t>Podzielenie się:</a:t>
            </a: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r>
              <a:rPr lang="pl-PL" sz="2000" dirty="0">
                <a:sym typeface="Wingdings" panose="05000000000000000000" pitchFamily="2" charset="2"/>
              </a:rPr>
              <a:t>Informacjami</a:t>
            </a: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r>
              <a:rPr lang="pl-PL" sz="2000" dirty="0">
                <a:sym typeface="Wingdings" panose="05000000000000000000" pitchFamily="2" charset="2"/>
              </a:rPr>
              <a:t>Spostrzeżeniami, przemyśleniami</a:t>
            </a: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r>
              <a:rPr lang="pl-PL" sz="2000" dirty="0">
                <a:sym typeface="Wingdings" panose="05000000000000000000" pitchFamily="2" charset="2"/>
              </a:rPr>
              <a:t>Wiedzą</a:t>
            </a: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r>
              <a:rPr lang="pl-PL" sz="2000" dirty="0">
                <a:sym typeface="Wingdings" panose="05000000000000000000" pitchFamily="2" charset="2"/>
              </a:rPr>
              <a:t>Umiejętnościami praktycznymi  WARSZTATY</a:t>
            </a:r>
          </a:p>
          <a:p>
            <a:pPr marL="457200" indent="-457200">
              <a:lnSpc>
                <a:spcPct val="100000"/>
              </a:lnSpc>
              <a:buAutoNum type="arabicPeriod"/>
              <a:defRPr/>
            </a:pPr>
            <a:r>
              <a:rPr lang="pl-PL" sz="2400" dirty="0">
                <a:sym typeface="Wingdings" panose="05000000000000000000" pitchFamily="2" charset="2"/>
              </a:rPr>
              <a:t>Racjonalne przygotowanie się i wypracowanie (naj?)lepszego podejścia do technologii AI</a:t>
            </a:r>
          </a:p>
          <a:p>
            <a:pPr marL="457200" indent="-457200">
              <a:lnSpc>
                <a:spcPct val="100000"/>
              </a:lnSpc>
              <a:buAutoNum type="arabicPeriod"/>
              <a:defRPr/>
            </a:pPr>
            <a:r>
              <a:rPr lang="pl-PL" sz="2400" dirty="0">
                <a:sym typeface="Wingdings" panose="05000000000000000000" pitchFamily="2" charset="2"/>
              </a:rPr>
              <a:t>Wniesienie dyskusji o AI do przestrzeni publicznej</a:t>
            </a:r>
          </a:p>
          <a:p>
            <a:pPr marL="1371600" lvl="2" indent="-457200">
              <a:lnSpc>
                <a:spcPct val="100000"/>
              </a:lnSpc>
              <a:buAutoNum type="arabicPeriod"/>
              <a:defRPr/>
            </a:pPr>
            <a:endParaRPr lang="pl-PL" sz="1400" dirty="0"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endParaRPr lang="pl-PL" sz="1800" dirty="0"/>
          </a:p>
          <a:p>
            <a:pPr marL="457200" indent="-457200">
              <a:lnSpc>
                <a:spcPct val="100000"/>
              </a:lnSpc>
              <a:buAutoNum type="arabicPeriod"/>
              <a:defRPr/>
            </a:pPr>
            <a:endParaRPr lang="pl-PL" sz="24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buAutoNum type="arabicPeriod"/>
              <a:defRPr/>
            </a:pPr>
            <a:endParaRPr lang="pl-PL" sz="105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buAutoNum type="arabicPeriod"/>
              <a:defRPr/>
            </a:pPr>
            <a:endParaRPr lang="pl-PL" sz="1050" dirty="0"/>
          </a:p>
          <a:p>
            <a:pPr marL="342900" indent="-342900">
              <a:lnSpc>
                <a:spcPct val="100000"/>
              </a:lnSpc>
              <a:buAutoNum type="arabicPeriod"/>
              <a:defRPr/>
            </a:pPr>
            <a:endParaRPr lang="pl-PL" sz="1800" dirty="0"/>
          </a:p>
          <a:p>
            <a:pPr marL="0" indent="0">
              <a:lnSpc>
                <a:spcPct val="100000"/>
              </a:lnSpc>
              <a:buNone/>
              <a:defRPr/>
            </a:pPr>
            <a:endParaRPr lang="pl-PL" sz="1800" dirty="0"/>
          </a:p>
          <a:p>
            <a:pPr marL="365760" indent="-365760">
              <a:lnSpc>
                <a:spcPct val="100000"/>
              </a:lnSpc>
              <a:buAutoNum type="arabicPeriod"/>
              <a:defRPr/>
            </a:pPr>
            <a:endParaRPr lang="pl-PL" sz="2400" dirty="0"/>
          </a:p>
          <a:p>
            <a:pPr marL="365760" indent="-365760">
              <a:lnSpc>
                <a:spcPct val="100000"/>
              </a:lnSpc>
              <a:buAutoNum type="arabicPeriod"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1151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5408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6000" dirty="0">
                <a:sym typeface="Wingdings" panose="05000000000000000000" pitchFamily="2" charset="2"/>
              </a:rPr>
              <a:t>Wielkie rzeczy </a:t>
            </a:r>
          </a:p>
          <a:p>
            <a:pPr marL="0" indent="0">
              <a:buNone/>
            </a:pPr>
            <a:r>
              <a:rPr lang="pl-PL" sz="6000" dirty="0">
                <a:sym typeface="Wingdings" panose="05000000000000000000" pitchFamily="2" charset="2"/>
              </a:rPr>
              <a:t>	powstają z </a:t>
            </a:r>
          </a:p>
          <a:p>
            <a:pPr marL="0" indent="0">
              <a:buNone/>
            </a:pPr>
            <a:r>
              <a:rPr lang="pl-PL" sz="6000" dirty="0">
                <a:sym typeface="Wingdings" panose="05000000000000000000" pitchFamily="2" charset="2"/>
              </a:rPr>
              <a:t>		Wielkiej współpracy</a:t>
            </a:r>
            <a:endParaRPr lang="pl-PL" sz="5400" dirty="0">
              <a:sym typeface="Wingdings" panose="05000000000000000000" pitchFamily="2" charset="2"/>
            </a:endParaRPr>
          </a:p>
          <a:p>
            <a:pPr marL="1371600" lvl="2" indent="-457200" algn="ctr">
              <a:lnSpc>
                <a:spcPct val="100000"/>
              </a:lnSpc>
              <a:buAutoNum type="arabicPeriod"/>
              <a:defRPr/>
            </a:pPr>
            <a:endParaRPr lang="pl-PL" sz="4000" dirty="0">
              <a:sym typeface="Wingdings" panose="05000000000000000000" pitchFamily="2" charset="2"/>
            </a:endParaRPr>
          </a:p>
          <a:p>
            <a:pPr marL="914400" lvl="1" indent="-457200" algn="ctr">
              <a:lnSpc>
                <a:spcPct val="100000"/>
              </a:lnSpc>
              <a:buAutoNum type="arabicPeriod"/>
              <a:defRPr/>
            </a:pPr>
            <a:endParaRPr lang="pl-PL" sz="4800" dirty="0"/>
          </a:p>
          <a:p>
            <a:pPr marL="457200" indent="-457200" algn="ctr">
              <a:lnSpc>
                <a:spcPct val="100000"/>
              </a:lnSpc>
              <a:buAutoNum type="arabicPeriod"/>
              <a:defRPr/>
            </a:pPr>
            <a:endParaRPr lang="pl-PL" sz="6000" dirty="0">
              <a:sym typeface="Wingdings" panose="05000000000000000000" pitchFamily="2" charset="2"/>
            </a:endParaRPr>
          </a:p>
          <a:p>
            <a:pPr marL="1828800" lvl="3" indent="-457200" algn="ctr">
              <a:lnSpc>
                <a:spcPct val="100000"/>
              </a:lnSpc>
              <a:buAutoNum type="arabicPeriod"/>
              <a:defRPr/>
            </a:pPr>
            <a:endParaRPr lang="pl-PL" sz="2800" dirty="0">
              <a:sym typeface="Wingdings" panose="05000000000000000000" pitchFamily="2" charset="2"/>
            </a:endParaRPr>
          </a:p>
          <a:p>
            <a:pPr marL="1828800" lvl="3" indent="-457200" algn="ctr">
              <a:lnSpc>
                <a:spcPct val="100000"/>
              </a:lnSpc>
              <a:buAutoNum type="arabicPeriod"/>
              <a:defRPr/>
            </a:pPr>
            <a:endParaRPr lang="pl-PL" sz="2800" dirty="0"/>
          </a:p>
          <a:p>
            <a:pPr marL="342900" indent="-342900" algn="ctr">
              <a:lnSpc>
                <a:spcPct val="100000"/>
              </a:lnSpc>
              <a:buAutoNum type="arabicPeriod"/>
              <a:defRPr/>
            </a:pPr>
            <a:endParaRPr lang="pl-PL" sz="4800" dirty="0"/>
          </a:p>
          <a:p>
            <a:pPr marL="0" indent="0" algn="ctr">
              <a:lnSpc>
                <a:spcPct val="100000"/>
              </a:lnSpc>
              <a:buNone/>
              <a:defRPr/>
            </a:pPr>
            <a:endParaRPr lang="pl-PL" sz="4800" dirty="0"/>
          </a:p>
          <a:p>
            <a:pPr marL="365760" indent="-365760" algn="ctr">
              <a:lnSpc>
                <a:spcPct val="100000"/>
              </a:lnSpc>
              <a:buAutoNum type="arabicPeriod"/>
              <a:defRPr/>
            </a:pPr>
            <a:endParaRPr lang="pl-PL" sz="6000" dirty="0"/>
          </a:p>
          <a:p>
            <a:pPr marL="365760" indent="-365760" algn="ctr">
              <a:lnSpc>
                <a:spcPct val="100000"/>
              </a:lnSpc>
              <a:buAutoNum type="arabicPeriod"/>
              <a:defRPr/>
            </a:pPr>
            <a:endParaRPr lang="pl-PL" sz="6000" dirty="0"/>
          </a:p>
        </p:txBody>
      </p:sp>
    </p:spTree>
    <p:extLst>
      <p:ext uri="{BB962C8B-B14F-4D97-AF65-F5344CB8AC3E}">
        <p14:creationId xmlns:p14="http://schemas.microsoft.com/office/powerpoint/2010/main" val="41324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Organizatorzy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54086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pl-PL" sz="2400" dirty="0">
                <a:sym typeface="Wingdings" panose="05000000000000000000" pitchFamily="2" charset="2"/>
              </a:rPr>
              <a:t>prof. UAM dr hab. Tomasz Górecki prodziekan Wydziału Matematyki i Informatyki UAM</a:t>
            </a:r>
          </a:p>
          <a:p>
            <a:pPr>
              <a:lnSpc>
                <a:spcPct val="100000"/>
              </a:lnSpc>
              <a:defRPr/>
            </a:pPr>
            <a:r>
              <a:rPr lang="pl-PL" sz="2400" dirty="0">
                <a:sym typeface="Wingdings" panose="05000000000000000000" pitchFamily="2" charset="2"/>
              </a:rPr>
              <a:t>Uniwersytet Adam Mickiewicza, Wydział Matematyki i Informatyki</a:t>
            </a:r>
          </a:p>
          <a:p>
            <a:pPr>
              <a:lnSpc>
                <a:spcPct val="100000"/>
              </a:lnSpc>
              <a:defRPr/>
            </a:pPr>
            <a:r>
              <a:rPr lang="pl-PL" sz="2400" dirty="0">
                <a:sym typeface="Wingdings" panose="05000000000000000000" pitchFamily="2" charset="2"/>
              </a:rPr>
              <a:t>Adam Karolewski, Krzysztof Joachimiak, Bartek Mikulski – Grupa </a:t>
            </a:r>
            <a:r>
              <a:rPr lang="pl-PL" sz="2400" dirty="0" err="1">
                <a:sym typeface="Wingdings" panose="05000000000000000000" pitchFamily="2" charset="2"/>
              </a:rPr>
              <a:t>Airrival</a:t>
            </a:r>
            <a:r>
              <a:rPr lang="pl-PL" sz="2400" dirty="0">
                <a:sym typeface="Wingdings" panose="05000000000000000000" pitchFamily="2" charset="2"/>
              </a:rPr>
              <a:t> (grupa profesjonalistów z obszaru AI)</a:t>
            </a:r>
          </a:p>
          <a:p>
            <a:pPr marL="1371600" lvl="2" indent="-457200">
              <a:lnSpc>
                <a:spcPct val="100000"/>
              </a:lnSpc>
              <a:buAutoNum type="arabicPeriod"/>
              <a:defRPr/>
            </a:pPr>
            <a:endParaRPr lang="pl-PL" sz="1400" dirty="0"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buAutoNum type="arabicPeriod"/>
              <a:defRPr/>
            </a:pPr>
            <a:endParaRPr lang="pl-PL" sz="1800" dirty="0"/>
          </a:p>
          <a:p>
            <a:pPr marL="457200" indent="-457200">
              <a:lnSpc>
                <a:spcPct val="100000"/>
              </a:lnSpc>
              <a:buAutoNum type="arabicPeriod"/>
              <a:defRPr/>
            </a:pPr>
            <a:endParaRPr lang="pl-PL" sz="24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buAutoNum type="arabicPeriod"/>
              <a:defRPr/>
            </a:pPr>
            <a:endParaRPr lang="pl-PL" sz="105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buAutoNum type="arabicPeriod"/>
              <a:defRPr/>
            </a:pPr>
            <a:endParaRPr lang="pl-PL" sz="1050" dirty="0"/>
          </a:p>
          <a:p>
            <a:pPr marL="342900" indent="-342900">
              <a:lnSpc>
                <a:spcPct val="100000"/>
              </a:lnSpc>
              <a:buAutoNum type="arabicPeriod"/>
              <a:defRPr/>
            </a:pPr>
            <a:endParaRPr lang="pl-PL" sz="1800" dirty="0"/>
          </a:p>
          <a:p>
            <a:pPr marL="0" indent="0">
              <a:lnSpc>
                <a:spcPct val="100000"/>
              </a:lnSpc>
              <a:buNone/>
              <a:defRPr/>
            </a:pPr>
            <a:endParaRPr lang="pl-PL" sz="1800" dirty="0"/>
          </a:p>
          <a:p>
            <a:pPr marL="365760" indent="-365760">
              <a:lnSpc>
                <a:spcPct val="100000"/>
              </a:lnSpc>
              <a:buAutoNum type="arabicPeriod"/>
              <a:defRPr/>
            </a:pPr>
            <a:endParaRPr lang="pl-PL" sz="2400" dirty="0"/>
          </a:p>
          <a:p>
            <a:pPr marL="365760" indent="-365760">
              <a:lnSpc>
                <a:spcPct val="100000"/>
              </a:lnSpc>
              <a:buAutoNum type="arabicPeriod"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222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Prelegenci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52831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>
                <a:sym typeface="Wingdings" panose="05000000000000000000" pitchFamily="2" charset="2"/>
              </a:rPr>
              <a:t>UAM – Rafał Jaworski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 err="1">
                <a:sym typeface="Wingdings" panose="05000000000000000000" pitchFamily="2" charset="2"/>
              </a:rPr>
              <a:t>Wunderman</a:t>
            </a:r>
            <a:r>
              <a:rPr lang="pl-PL" sz="2400" dirty="0">
                <a:sym typeface="Wingdings" panose="05000000000000000000" pitchFamily="2" charset="2"/>
              </a:rPr>
              <a:t> Thompson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dirty="0">
                <a:sym typeface="Wingdings" panose="05000000000000000000" pitchFamily="2" charset="2"/>
              </a:rPr>
              <a:t>Filip Patyk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dirty="0">
                <a:sym typeface="Wingdings" panose="05000000000000000000" pitchFamily="2" charset="2"/>
              </a:rPr>
              <a:t>Jędrzej Osiński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dirty="0">
                <a:sym typeface="Wingdings" panose="05000000000000000000" pitchFamily="2" charset="2"/>
              </a:rPr>
              <a:t>Weronika </a:t>
            </a:r>
            <a:r>
              <a:rPr lang="pl-PL" sz="2000" dirty="0" err="1">
                <a:sym typeface="Wingdings" panose="05000000000000000000" pitchFamily="2" charset="2"/>
              </a:rPr>
              <a:t>Pomin</a:t>
            </a:r>
            <a:endParaRPr lang="pl-PL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>
                <a:sym typeface="Wingdings" panose="05000000000000000000" pitchFamily="2" charset="2"/>
              </a:rPr>
              <a:t>Pearson - Kacper </a:t>
            </a:r>
            <a:r>
              <a:rPr lang="pl-PL" sz="2400" dirty="0" err="1">
                <a:sym typeface="Wingdings" panose="05000000000000000000" pitchFamily="2" charset="2"/>
              </a:rPr>
              <a:t>Łodzikowski</a:t>
            </a:r>
            <a:endParaRPr lang="pl-PL" sz="24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 err="1">
                <a:sym typeface="Wingdings" panose="05000000000000000000" pitchFamily="2" charset="2"/>
              </a:rPr>
              <a:t>SoftwareOne</a:t>
            </a:r>
            <a:r>
              <a:rPr lang="pl-PL" sz="2400" dirty="0">
                <a:sym typeface="Wingdings" panose="05000000000000000000" pitchFamily="2" charset="2"/>
              </a:rPr>
              <a:t> - Paweł </a:t>
            </a:r>
            <a:r>
              <a:rPr lang="pl-PL" sz="2400" dirty="0" err="1">
                <a:sym typeface="Wingdings" panose="05000000000000000000" pitchFamily="2" charset="2"/>
              </a:rPr>
              <a:t>Ekk-Cierniakowski</a:t>
            </a:r>
            <a:r>
              <a:rPr lang="pl-PL" sz="2400" dirty="0">
                <a:sym typeface="Wingdings" panose="05000000000000000000" pitchFamily="2" charset="2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>
                <a:sym typeface="Wingdings" panose="05000000000000000000" pitchFamily="2" charset="2"/>
              </a:rPr>
              <a:t>Krzysztof Joachimiak, Bartosz Mikulski - </a:t>
            </a:r>
            <a:r>
              <a:rPr lang="pl-PL" sz="2400" dirty="0" err="1">
                <a:sym typeface="Wingdings" panose="05000000000000000000" pitchFamily="2" charset="2"/>
              </a:rPr>
              <a:t>AIrrival</a:t>
            </a:r>
            <a:endParaRPr lang="pl-PL" sz="1400" dirty="0">
              <a:sym typeface="Wingdings" panose="05000000000000000000" pitchFamily="2" charset="2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18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5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5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18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9618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Partnerzy i firmy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4101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 err="1">
                <a:sym typeface="Wingdings" panose="05000000000000000000" pitchFamily="2" charset="2"/>
              </a:rPr>
              <a:t>Smartstock</a:t>
            </a:r>
            <a:r>
              <a:rPr lang="pl-PL" sz="2400" dirty="0">
                <a:sym typeface="Wingdings" panose="05000000000000000000" pitchFamily="2" charset="2"/>
              </a:rPr>
              <a:t> (partner merytoryczny)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18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 err="1">
                <a:sym typeface="Wingdings" panose="05000000000000000000" pitchFamily="2" charset="2"/>
              </a:rPr>
              <a:t>Wunderman</a:t>
            </a:r>
            <a:r>
              <a:rPr lang="pl-PL" sz="2400" dirty="0">
                <a:sym typeface="Wingdings" panose="05000000000000000000" pitchFamily="2" charset="2"/>
              </a:rPr>
              <a:t> Thompson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pl-PL" sz="16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dirty="0">
                <a:sym typeface="Wingdings" panose="05000000000000000000" pitchFamily="2" charset="2"/>
              </a:rPr>
              <a:t>Pearson</a:t>
            </a:r>
            <a:endParaRPr lang="pl-PL" sz="18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5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5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18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4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8993857-F52D-320A-767F-7A40E5763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176" y="907297"/>
            <a:ext cx="2181138" cy="953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Wunderman Thompson Logo">
            <a:extLst>
              <a:ext uri="{FF2B5EF4-FFF2-40B4-BE49-F238E27FC236}">
                <a16:creationId xmlns:a16="http://schemas.microsoft.com/office/drawing/2014/main" id="{65251B0F-B973-735A-377B-41F8A0E79657}"/>
              </a:ext>
            </a:extLst>
          </p:cNvPr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053" y="2151586"/>
            <a:ext cx="14382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4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meetup’y</a:t>
            </a:r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 Poznań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54086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4000" dirty="0">
                <a:sym typeface="Wingdings" panose="05000000000000000000" pitchFamily="2" charset="2"/>
              </a:rPr>
              <a:t>Pearson Poland AI &amp; Tech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4000" dirty="0" err="1">
                <a:sym typeface="Wingdings" panose="05000000000000000000" pitchFamily="2" charset="2"/>
              </a:rPr>
              <a:t>Poznan</a:t>
            </a:r>
            <a:r>
              <a:rPr lang="pl-PL" sz="4000" dirty="0">
                <a:sym typeface="Wingdings" panose="05000000000000000000" pitchFamily="2" charset="2"/>
              </a:rPr>
              <a:t> Open Source </a:t>
            </a:r>
            <a:r>
              <a:rPr lang="pl-PL" sz="4000" dirty="0" err="1">
                <a:sym typeface="Wingdings" panose="05000000000000000000" pitchFamily="2" charset="2"/>
              </a:rPr>
              <a:t>Meetup</a:t>
            </a:r>
            <a:endParaRPr lang="pl-PL" sz="4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 err="1">
                <a:sym typeface="Wingdings" panose="05000000000000000000" pitchFamily="2" charset="2"/>
              </a:rPr>
              <a:t>Poznań</a:t>
            </a:r>
            <a:r>
              <a:rPr lang="en-US" sz="4000" dirty="0">
                <a:sym typeface="Wingdings" panose="05000000000000000000" pitchFamily="2" charset="2"/>
              </a:rPr>
              <a:t> Women in Machine Learning &amp; Data Science</a:t>
            </a:r>
            <a:endParaRPr lang="pl-PL" sz="400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32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44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36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36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44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03593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AIrrival</a:t>
            </a:r>
            <a:endParaRPr lang="pl-PL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39675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dirty="0">
                <a:sym typeface="Wingdings" panose="05000000000000000000" pitchFamily="2" charset="2"/>
              </a:rPr>
              <a:t>Obsługa </a:t>
            </a:r>
            <a:r>
              <a:rPr lang="pl-PL" dirty="0" err="1">
                <a:sym typeface="Wingdings" panose="05000000000000000000" pitchFamily="2" charset="2"/>
              </a:rPr>
              <a:t>meetup</a:t>
            </a: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err="1">
                <a:sym typeface="Wingdings" panose="05000000000000000000" pitchFamily="2" charset="2"/>
              </a:rPr>
              <a:t>ChatGPT</a:t>
            </a:r>
            <a:r>
              <a:rPr lang="pl-PL" dirty="0">
                <a:sym typeface="Wingdings" panose="05000000000000000000" pitchFamily="2" charset="2"/>
              </a:rPr>
              <a:t> - jak model językowy może zmienić świat?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dirty="0">
                <a:sym typeface="Wingdings" panose="05000000000000000000" pitchFamily="2" charset="2"/>
              </a:rPr>
              <a:t>Początkujący blog na temat LLM, </a:t>
            </a:r>
            <a:r>
              <a:rPr lang="pl-PL" dirty="0" err="1">
                <a:sym typeface="Wingdings" panose="05000000000000000000" pitchFamily="2" charset="2"/>
              </a:rPr>
              <a:t>GenAI</a:t>
            </a:r>
            <a:r>
              <a:rPr lang="pl-PL" dirty="0">
                <a:sym typeface="Wingdings" panose="05000000000000000000" pitchFamily="2" charset="2"/>
              </a:rPr>
              <a:t> i AI w ogóle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endParaRPr lang="pl-PL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pl-PL" dirty="0" err="1">
                <a:hlinkClick r:id="rId2"/>
              </a:rPr>
              <a:t>AIrrival</a:t>
            </a:r>
            <a:r>
              <a:rPr lang="pl-PL" dirty="0">
                <a:hlinkClick r:id="rId2"/>
              </a:rPr>
              <a:t> – Porozmawiajmy o AI</a:t>
            </a:r>
            <a:endParaRPr lang="pl-PL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pl-PL" dirty="0">
                <a:hlinkClick r:id="rId3"/>
              </a:rPr>
              <a:t>https://www.linkedin.com/company/airrival/</a:t>
            </a:r>
            <a:endParaRPr lang="pl-PL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1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10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20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B7E9786-F06C-E17C-9A94-7562C3D57C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26" y="4328674"/>
            <a:ext cx="2985103" cy="21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894" y="365126"/>
            <a:ext cx="8414157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Kwestie organizacyjne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7171" y="1091045"/>
            <a:ext cx="8556770" cy="39675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2000" dirty="0">
                <a:sym typeface="Wingdings" panose="05000000000000000000" pitchFamily="2" charset="2"/>
              </a:rPr>
              <a:t>W trakcie wystąpień można zadawać pytania: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1800" dirty="0">
                <a:sym typeface="Wingdings" panose="05000000000000000000" pitchFamily="2" charset="2"/>
              </a:rPr>
              <a:t>o ile prelegent nie zaznaczy inaczej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1800" dirty="0">
                <a:sym typeface="Wingdings" panose="05000000000000000000" pitchFamily="2" charset="2"/>
              </a:rPr>
              <a:t>w trakcie panelu po odpowiedziach </a:t>
            </a:r>
            <a:r>
              <a:rPr lang="pl-PL" sz="1800" dirty="0" err="1">
                <a:sym typeface="Wingdings" panose="05000000000000000000" pitchFamily="2" charset="2"/>
              </a:rPr>
              <a:t>panelistów</a:t>
            </a:r>
            <a:endParaRPr lang="pl-PL" sz="18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2000" dirty="0">
                <a:sym typeface="Wingdings" panose="05000000000000000000" pitchFamily="2" charset="2"/>
              </a:rPr>
              <a:t>Po większości wystąpień przewidzieliśmy czas na dyskusję (10 min)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2000" dirty="0">
                <a:sym typeface="Wingdings" panose="05000000000000000000" pitchFamily="2" charset="2"/>
              </a:rPr>
              <a:t>Planujemy przerwę 30 minutową o 17:40 - zaproszenie na kawę, herbatę, ciastka i PIZZA!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2000" dirty="0">
                <a:sym typeface="Wingdings" panose="05000000000000000000" pitchFamily="2" charset="2"/>
              </a:rPr>
              <a:t>WARSZTATY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1600" dirty="0">
                <a:sym typeface="Wingdings" panose="05000000000000000000" pitchFamily="2" charset="2"/>
              </a:rPr>
              <a:t>Zapisy ciągle trwają (do przerwy)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1600" dirty="0">
                <a:sym typeface="Wingdings" panose="05000000000000000000" pitchFamily="2" charset="2"/>
              </a:rPr>
              <a:t>Do warsztatu Pawła (Prototypowanie rozwiązań z LLM ) trzeba przesłać maile do rejestracji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pl-PL" sz="2000" dirty="0">
                <a:sym typeface="Wingdings" panose="05000000000000000000" pitchFamily="2" charset="2"/>
              </a:rPr>
              <a:t>Pytania proszę kierować do organizatorów: osób wymienionych powyżej</a:t>
            </a:r>
            <a:endParaRPr lang="pl-PL" sz="20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0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00" dirty="0">
              <a:sym typeface="Wingdings" panose="05000000000000000000" pitchFamily="2" charset="2"/>
            </a:endParaRPr>
          </a:p>
          <a:p>
            <a:pPr marL="1828800" lvl="3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00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16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16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000" dirty="0"/>
          </a:p>
          <a:p>
            <a:pPr marL="365760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9641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1b5fb2-f54f-4bd7-b796-7c8ff061c329">
      <Terms xmlns="http://schemas.microsoft.com/office/infopath/2007/PartnerControls"/>
    </lcf76f155ced4ddcb4097134ff3c332f>
    <TaxCatchAll xmlns="07d484b3-c91e-4a85-badc-b1d7430ca5e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A0268BE3548A4B842A8129A09C10A1" ma:contentTypeVersion="9" ma:contentTypeDescription="Utwórz nowy dokument." ma:contentTypeScope="" ma:versionID="d8a6308b52cf788463c995b284004f76">
  <xsd:schema xmlns:xsd="http://www.w3.org/2001/XMLSchema" xmlns:xs="http://www.w3.org/2001/XMLSchema" xmlns:p="http://schemas.microsoft.com/office/2006/metadata/properties" xmlns:ns2="f81b5fb2-f54f-4bd7-b796-7c8ff061c329" xmlns:ns3="07d484b3-c91e-4a85-badc-b1d7430ca5eb" targetNamespace="http://schemas.microsoft.com/office/2006/metadata/properties" ma:root="true" ma:fieldsID="628ec1a27c1db0329b26cecca841b474" ns2:_="" ns3:_="">
    <xsd:import namespace="f81b5fb2-f54f-4bd7-b796-7c8ff061c329"/>
    <xsd:import namespace="07d484b3-c91e-4a85-badc-b1d7430ca5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b5fb2-f54f-4bd7-b796-7c8ff061c3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Tagi obrazów" ma:readOnly="false" ma:fieldId="{5cf76f15-5ced-4ddc-b409-7134ff3c332f}" ma:taxonomyMulti="true" ma:sspId="fcc629e9-b5b9-49b2-94e9-13b83733f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484b3-c91e-4a85-badc-b1d7430ca5e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21e0e39-09b1-4b17-893f-dd04f5b3aae3}" ma:internalName="TaxCatchAll" ma:showField="CatchAllData" ma:web="07d484b3-c91e-4a85-badc-b1d7430ca5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94CC10-71C1-4492-93BE-BF44360994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29382-F4FC-4858-9E30-367F2610308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07d484b3-c91e-4a85-badc-b1d7430ca5eb"/>
    <ds:schemaRef ds:uri="f81b5fb2-f54f-4bd7-b796-7c8ff061c32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5E08F2-667D-45A7-8424-7B6EEEDFE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1b5fb2-f54f-4bd7-b796-7c8ff061c329"/>
    <ds:schemaRef ds:uri="07d484b3-c91e-4a85-badc-b1d7430ca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9088</TotalTime>
  <Words>282</Words>
  <Application>Microsoft Office PowerPoint</Application>
  <PresentationFormat>Pokaz na ekranie (4:3)</PresentationFormat>
  <Paragraphs>103</Paragraphs>
  <Slides>10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Graphik Meetup</vt:lpstr>
      <vt:lpstr>Motyw pakietu Office</vt:lpstr>
      <vt:lpstr>Prezentacja programu PowerPoint</vt:lpstr>
      <vt:lpstr>Cel</vt:lpstr>
      <vt:lpstr>Prezentacja programu PowerPoint</vt:lpstr>
      <vt:lpstr>Organizatorzy</vt:lpstr>
      <vt:lpstr>Prelegenci</vt:lpstr>
      <vt:lpstr>Partnerzy i firmy</vt:lpstr>
      <vt:lpstr>meetup’y Poznań</vt:lpstr>
      <vt:lpstr>AIrrival</vt:lpstr>
      <vt:lpstr>Kwestie organizacyjne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analityczny</dc:title>
  <dc:creator>Adam</dc:creator>
  <cp:lastModifiedBy>MSI</cp:lastModifiedBy>
  <cp:revision>827</cp:revision>
  <cp:lastPrinted>2015-09-08T10:08:09Z</cp:lastPrinted>
  <dcterms:created xsi:type="dcterms:W3CDTF">2015-03-01T18:39:37Z</dcterms:created>
  <dcterms:modified xsi:type="dcterms:W3CDTF">2023-12-14T13:44:20Z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0x01010022A0268BE3548A4B842A8129A09C10A1</vt:lpwstr>
  </property>
  <property fmtid="{D5CDD505-2E9C-101B-9397-08002B2CF9AE}" pid="3" name="MediaServiceImageTags">
    <vt:lpwstr/>
  </property>
</Properties>
</file>